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4546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100" y="2756400"/>
            <a:ext cx="5547900" cy="545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1725" y="1190172"/>
            <a:ext cx="10220325" cy="435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1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8" Type="http://schemas.openxmlformats.org/officeDocument/2006/relationships/image" Target="../media/image37.jpg"/><Relationship Id="rId9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rendensong/IBM_Studio_notebooks/blob/master/Applied%20Data%20Science%20Capstone/6.%20Complete%20the%20Interactive%20Visual%20Analytics%20with%20.ipynb" TargetMode="External"/><Relationship Id="rId3" Type="http://schemas.openxmlformats.org/officeDocument/2006/relationships/hyperlink" Target="https://dataplatform.cloud.ibm.com/analytics/notebooks/v2/9efccadc-2cdd-435e-9339-b5770ac84a65/view?access_token=42452a1d4ebb5187f1b2f20fb6438c4824ea6258ac211029bb5b349dc4df1ae0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rendensong/IBM_Studio_notebooks/blob/master/Applied%20Data%20Science%20Capstone/7.%20Build%20an%20Interactive%20Dashboard%20with%20Ploty%20Dash.py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hyperlink" Target="https://github.com/brendensong/IBM_Studio_notebooks/blob/master/Applied%20Data%20Science%20Capstone/8.%20Complete%20the%20Machine%20Learning%20Prediction%20lab.ipynb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66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7" Type="http://schemas.openxmlformats.org/officeDocument/2006/relationships/image" Target="../media/image72.jpg"/><Relationship Id="rId8" Type="http://schemas.openxmlformats.org/officeDocument/2006/relationships/image" Target="../media/image73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jpg"/><Relationship Id="rId6" Type="http://schemas.openxmlformats.org/officeDocument/2006/relationships/image" Target="../media/image78.png"/><Relationship Id="rId7" Type="http://schemas.openxmlformats.org/officeDocument/2006/relationships/image" Target="../media/image7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jpg"/><Relationship Id="rId4" Type="http://schemas.openxmlformats.org/officeDocument/2006/relationships/image" Target="../media/image86.png"/><Relationship Id="rId5" Type="http://schemas.openxmlformats.org/officeDocument/2006/relationships/image" Target="../media/image87.jpg"/><Relationship Id="rId6" Type="http://schemas.openxmlformats.org/officeDocument/2006/relationships/image" Target="../media/image88.png"/><Relationship Id="rId7" Type="http://schemas.openxmlformats.org/officeDocument/2006/relationships/image" Target="../media/image89.jpg"/><Relationship Id="rId8" Type="http://schemas.openxmlformats.org/officeDocument/2006/relationships/image" Target="../media/image90.png"/><Relationship Id="rId9" Type="http://schemas.openxmlformats.org/officeDocument/2006/relationships/image" Target="../media/image91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rendensong/IBM_Studio_notebooks/tree/master/Applied%20Data%20Science%20Capstone" TargetMode="External"/><Relationship Id="rId3" Type="http://schemas.openxmlformats.org/officeDocument/2006/relationships/hyperlink" Target="https://www.coursera.org/learn/applied-data-science-capstone/home/welcome" TargetMode="Externa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/index.php?title=List_of_Falcon_9_and_Falcon_Heavy_launches&amp;oldid=1027686922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8" Type="http://schemas.openxmlformats.org/officeDocument/2006/relationships/image" Target="../media/image17.jpg"/><Relationship Id="rId9" Type="http://schemas.openxmlformats.org/officeDocument/2006/relationships/image" Target="../media/image18.jpg"/><Relationship Id="rId10" Type="http://schemas.openxmlformats.org/officeDocument/2006/relationships/image" Target="../media/image19.jpg"/><Relationship Id="rId11" Type="http://schemas.openxmlformats.org/officeDocument/2006/relationships/image" Target="../media/image20.jpg"/><Relationship Id="rId12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Relationship Id="rId9" Type="http://schemas.openxmlformats.org/officeDocument/2006/relationships/image" Target="../media/image28.jpg"/><Relationship Id="rId10" Type="http://schemas.openxmlformats.org/officeDocument/2006/relationships/image" Target="../media/image29.jpg"/><Relationship Id="rId11" Type="http://schemas.openxmlformats.org/officeDocument/2006/relationships/image" Target="../media/image30.jpg"/><Relationship Id="rId12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8"/>
            <a:ext cx="2104102" cy="6291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2850" y="4295706"/>
            <a:ext cx="3728085" cy="122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Science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Capstone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Verdana"/>
              <a:cs typeface="Verdana"/>
            </a:endParaRPr>
          </a:p>
          <a:p>
            <a:pPr marL="12700" marR="1068705">
              <a:lnSpc>
                <a:spcPct val="100000"/>
              </a:lnSpc>
            </a:pPr>
            <a:r>
              <a:rPr dirty="0" sz="1800" spc="-5">
                <a:solidFill>
                  <a:srgbClr val="E7E6E6"/>
                </a:solidFill>
                <a:latin typeface="Arial MT"/>
                <a:cs typeface="Arial MT"/>
              </a:rPr>
              <a:t>Seongjoo</a:t>
            </a:r>
            <a:r>
              <a:rPr dirty="0" sz="1800" spc="-6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E7E6E6"/>
                </a:solidFill>
                <a:latin typeface="Arial MT"/>
                <a:cs typeface="Arial MT"/>
              </a:rPr>
              <a:t>(Brenden)</a:t>
            </a:r>
            <a:r>
              <a:rPr dirty="0" sz="1800" spc="-5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E7E6E6"/>
                </a:solidFill>
                <a:latin typeface="Arial MT"/>
                <a:cs typeface="Arial MT"/>
              </a:rPr>
              <a:t>Song </a:t>
            </a:r>
            <a:r>
              <a:rPr dirty="0" sz="1800" spc="-484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E7E6E6"/>
                </a:solidFill>
                <a:latin typeface="Arial MT"/>
                <a:cs typeface="Arial MT"/>
              </a:rPr>
              <a:t>November</a:t>
            </a:r>
            <a:r>
              <a:rPr dirty="0" sz="1800" spc="-15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E7E6E6"/>
                </a:solidFill>
                <a:latin typeface="Arial MT"/>
                <a:cs typeface="Arial MT"/>
              </a:rPr>
              <a:t>4,</a:t>
            </a:r>
            <a:r>
              <a:rPr dirty="0" sz="1800" spc="-1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E7E6E6"/>
                </a:solidFill>
                <a:latin typeface="Arial MT"/>
                <a:cs typeface="Arial MT"/>
              </a:rPr>
              <a:t>2021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514101"/>
            <a:ext cx="10139045" cy="370967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99390" marR="28575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There are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several cases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 which the booster failed to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successfully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land on the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dataset,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sometimes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it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attempted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but failed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because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 accident.</a:t>
            </a:r>
            <a:endParaRPr sz="22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75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True</a:t>
            </a:r>
            <a:r>
              <a:rPr dirty="0" sz="1800" spc="-1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Ocean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has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landed in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specific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area of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 ocean</a:t>
            </a:r>
            <a:endParaRPr sz="18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False</a:t>
            </a:r>
            <a:r>
              <a:rPr dirty="0" sz="18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Ocean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has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not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landed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specific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area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ocean</a:t>
            </a:r>
            <a:endParaRPr sz="18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True</a:t>
            </a:r>
            <a:r>
              <a:rPr dirty="0" sz="1800" spc="-2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RTLS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landed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endParaRPr sz="18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78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False</a:t>
            </a:r>
            <a:r>
              <a:rPr dirty="0" sz="18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RTLS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not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landed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endParaRPr sz="18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True</a:t>
            </a:r>
            <a:r>
              <a:rPr dirty="0" sz="18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ASDS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landed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endParaRPr sz="18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False</a:t>
            </a:r>
            <a:r>
              <a:rPr dirty="0" sz="18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ASDS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has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not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landed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drone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endParaRPr sz="18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73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Converting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these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labels:</a:t>
            </a:r>
            <a:endParaRPr sz="22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79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1</a:t>
            </a:r>
            <a:r>
              <a:rPr dirty="0" sz="1800" spc="-49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/</a:t>
            </a:r>
            <a:r>
              <a:rPr dirty="0" sz="18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dirty="0" sz="1800" spc="-49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failure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3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r>
              <a:rPr dirty="0" u="heavy" sz="22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5437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</a:t>
            </a:r>
            <a:r>
              <a:rPr dirty="0" spc="-75"/>
              <a:t> </a:t>
            </a:r>
            <a:r>
              <a:rPr dirty="0" spc="-1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64"/>
            <a:ext cx="325437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</a:t>
            </a:r>
            <a:r>
              <a:rPr dirty="0" spc="-75"/>
              <a:t> </a:t>
            </a:r>
            <a:r>
              <a:rPr dirty="0" spc="-10"/>
              <a:t>Wrangling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749" y="1899749"/>
            <a:ext cx="2190749" cy="203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749" y="2686814"/>
            <a:ext cx="1657349" cy="203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749" y="3677787"/>
            <a:ext cx="3038474" cy="2000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3025" y="1533547"/>
            <a:ext cx="5214620" cy="279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00"/>
              </a:spcBef>
              <a:buSzPct val="93750"/>
              <a:buAutoNum type="arabicPeriod"/>
              <a:tabLst>
                <a:tab pos="182880" algn="l"/>
              </a:tabLst>
            </a:pPr>
            <a:r>
              <a:rPr dirty="0" sz="1600" spc="-5">
                <a:latin typeface="Arial MT"/>
                <a:cs typeface="Arial MT"/>
              </a:rPr>
              <a:t>Calculating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number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launches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each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site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1550">
              <a:latin typeface="Arial MT"/>
              <a:cs typeface="Arial MT"/>
            </a:endParaRPr>
          </a:p>
          <a:p>
            <a:pPr marL="182245" indent="-17018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dirty="0" sz="1600" spc="-5">
                <a:latin typeface="Arial MT"/>
                <a:cs typeface="Arial MT"/>
              </a:rPr>
              <a:t>Calculating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number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occurrence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each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orbit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AutoNum type="arabicPeriod"/>
            </a:pPr>
            <a:endParaRPr sz="1600">
              <a:latin typeface="Arial MT"/>
              <a:cs typeface="Arial MT"/>
            </a:endParaRPr>
          </a:p>
          <a:p>
            <a:pPr marL="12700" marR="51054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dirty="0" sz="1600" spc="-5">
                <a:latin typeface="Arial MT"/>
                <a:cs typeface="Arial MT"/>
              </a:rPr>
              <a:t>Calculating the number and occurrence of </a:t>
            </a:r>
            <a:r>
              <a:rPr dirty="0" sz="1600">
                <a:latin typeface="Arial MT"/>
                <a:cs typeface="Arial MT"/>
              </a:rPr>
              <a:t>mission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outcome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per orbit type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AutoNum type="arabicPeriod"/>
            </a:pPr>
            <a:endParaRPr sz="2000">
              <a:latin typeface="Arial MT"/>
              <a:cs typeface="Arial MT"/>
            </a:endParaRPr>
          </a:p>
          <a:p>
            <a:pPr marL="182245" indent="-17018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dirty="0" sz="1600" spc="-5">
                <a:latin typeface="Arial MT"/>
                <a:cs typeface="Arial MT"/>
              </a:rPr>
              <a:t>Creating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landing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outcome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label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from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Outcome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column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749" y="4479312"/>
            <a:ext cx="2285999" cy="1028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5224" y="1533547"/>
            <a:ext cx="45046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5.Calculating the </a:t>
            </a:r>
            <a:r>
              <a:rPr dirty="0" sz="1600">
                <a:latin typeface="Arial MT"/>
                <a:cs typeface="Arial MT"/>
              </a:rPr>
              <a:t>success rate </a:t>
            </a:r>
            <a:r>
              <a:rPr dirty="0" sz="1600" spc="-5">
                <a:latin typeface="Arial MT"/>
                <a:cs typeface="Arial MT"/>
              </a:rPr>
              <a:t>for every landing in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dataset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749" y="5612150"/>
            <a:ext cx="1800224" cy="1619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26900" y="2103625"/>
            <a:ext cx="1457324" cy="6095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325224" y="2955597"/>
            <a:ext cx="26435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6.Exporting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dataset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CSV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26900" y="3328987"/>
            <a:ext cx="3067049" cy="20002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3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9"/>
              </a:rPr>
              <a:t>GitHub</a:t>
            </a:r>
            <a:r>
              <a:rPr dirty="0" u="heavy" sz="22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9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4" y="1395261"/>
            <a:ext cx="10246995" cy="4599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dirty="0" sz="2200" spc="-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chart:</a:t>
            </a:r>
            <a:endParaRPr sz="22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Fligh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t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 Numbe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r</a:t>
            </a:r>
            <a:r>
              <a:rPr dirty="0" sz="1800" spc="-465" i="1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i="1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Launc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h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 Site</a:t>
            </a:r>
            <a:endParaRPr sz="1800">
              <a:latin typeface="Consolas"/>
              <a:cs typeface="Consolas"/>
            </a:endParaRPr>
          </a:p>
          <a:p>
            <a:pPr lvl="1" marL="885190" indent="-367665">
              <a:lnSpc>
                <a:spcPct val="100000"/>
              </a:lnSpc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Payloa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d</a:t>
            </a:r>
            <a:r>
              <a:rPr dirty="0" sz="1800" spc="-484" i="1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i="1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Launc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h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 Site</a:t>
            </a:r>
            <a:endParaRPr sz="1800">
              <a:latin typeface="Consolas"/>
              <a:cs typeface="Consolas"/>
            </a:endParaRPr>
          </a:p>
          <a:p>
            <a:pPr lvl="1" marL="885190" indent="-367665">
              <a:lnSpc>
                <a:spcPct val="100000"/>
              </a:lnSpc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Fligh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t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 Numbe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r</a:t>
            </a:r>
            <a:r>
              <a:rPr dirty="0" sz="1800" spc="-465" i="1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i="1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Orbi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t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 Type</a:t>
            </a:r>
            <a:endParaRPr sz="1800">
              <a:latin typeface="Consolas"/>
              <a:cs typeface="Consolas"/>
            </a:endParaRPr>
          </a:p>
          <a:p>
            <a:pPr lvl="1" marL="885190" indent="-367665">
              <a:lnSpc>
                <a:spcPct val="100000"/>
              </a:lnSpc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Payloa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d</a:t>
            </a:r>
            <a:r>
              <a:rPr dirty="0" sz="1800" spc="-484" i="1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i="1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Orbi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t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 Type</a:t>
            </a:r>
            <a:endParaRPr sz="1800">
              <a:latin typeface="Consolas"/>
              <a:cs typeface="Consolas"/>
            </a:endParaRPr>
          </a:p>
          <a:p>
            <a:pPr marL="885190" marR="5080" indent="-367030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00" spc="-1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plot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how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much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one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variable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is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affected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by 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another.</a:t>
            </a:r>
            <a:r>
              <a:rPr dirty="0" sz="180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between </a:t>
            </a:r>
            <a:r>
              <a:rPr dirty="0" sz="1800" spc="-484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two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variables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called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correlation.</a:t>
            </a:r>
            <a:r>
              <a:rPr dirty="0" sz="18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This plot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is generally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composed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 large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data bodies.</a:t>
            </a:r>
            <a:endParaRPr sz="1800">
              <a:latin typeface="Arial MT"/>
              <a:cs typeface="Arial MT"/>
            </a:endParaRPr>
          </a:p>
          <a:p>
            <a:pPr marL="199390" indent="-187325">
              <a:lnSpc>
                <a:spcPts val="2625"/>
              </a:lnSpc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dirty="0" sz="2200" spc="-10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chart:</a:t>
            </a:r>
            <a:endParaRPr sz="22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Orbi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t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 Typ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e</a:t>
            </a:r>
            <a:r>
              <a:rPr dirty="0" sz="1800" spc="-475" i="1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i="1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Succes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s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 Rate</a:t>
            </a:r>
            <a:endParaRPr sz="1800">
              <a:latin typeface="Consolas"/>
              <a:cs typeface="Consolas"/>
            </a:endParaRPr>
          </a:p>
          <a:p>
            <a:pPr algn="just" marL="885190" marR="330200" indent="-367030">
              <a:lnSpc>
                <a:spcPct val="100000"/>
              </a:lnSpc>
              <a:buChar char="○"/>
              <a:tabLst>
                <a:tab pos="885825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Bar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chart makes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it easy to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compare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datasets between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multiple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groups at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glance. One </a:t>
            </a:r>
            <a:r>
              <a:rPr dirty="0" sz="1800" spc="-4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axis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represents a category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 the other axis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represents a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discrete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value.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 purpose of </a:t>
            </a:r>
            <a:r>
              <a:rPr dirty="0" sz="1800" spc="-4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is to indicate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between the two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axes.</a:t>
            </a:r>
            <a:endParaRPr sz="1800">
              <a:latin typeface="Arial MT"/>
              <a:cs typeface="Arial MT"/>
            </a:endParaRPr>
          </a:p>
          <a:p>
            <a:pPr marL="199390" indent="-187325">
              <a:lnSpc>
                <a:spcPts val="2625"/>
              </a:lnSpc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dirty="0" sz="2200" spc="-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chart:</a:t>
            </a:r>
            <a:endParaRPr sz="22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Yea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r</a:t>
            </a:r>
            <a:r>
              <a:rPr dirty="0" sz="1800" spc="-490" i="1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i="1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Succes</a:t>
            </a:r>
            <a:r>
              <a:rPr dirty="0" sz="1800" i="1">
                <a:solidFill>
                  <a:srgbClr val="292929"/>
                </a:solidFill>
                <a:latin typeface="Consolas"/>
                <a:cs typeface="Consolas"/>
              </a:rPr>
              <a:t>s</a:t>
            </a:r>
            <a:r>
              <a:rPr dirty="0" sz="1800" spc="-5" i="1">
                <a:solidFill>
                  <a:srgbClr val="292929"/>
                </a:solidFill>
                <a:latin typeface="Consolas"/>
                <a:cs typeface="Consolas"/>
              </a:rPr>
              <a:t> Rate</a:t>
            </a:r>
            <a:endParaRPr sz="1800">
              <a:latin typeface="Consolas"/>
              <a:cs typeface="Consolas"/>
            </a:endParaRPr>
          </a:p>
          <a:p>
            <a:pPr algn="just" marL="885190" marR="415925" indent="-367030">
              <a:lnSpc>
                <a:spcPct val="100000"/>
              </a:lnSpc>
              <a:buChar char="○"/>
              <a:tabLst>
                <a:tab pos="885825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00" spc="-1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data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variables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trends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very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clearly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helps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predict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dirty="0" sz="1800" spc="-4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that has not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yet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been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recorded.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3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r>
              <a:rPr dirty="0" u="heavy" sz="22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81025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EDA</a:t>
            </a:r>
            <a:r>
              <a:rPr dirty="0" spc="-225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5"/>
              <a:t>Data</a:t>
            </a:r>
            <a:r>
              <a:rPr dirty="0" spc="-10"/>
              <a:t> </a:t>
            </a:r>
            <a:r>
              <a:rPr dirty="0" spc="-15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015" y="1412233"/>
            <a:ext cx="10212705" cy="432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279" marR="247015" indent="-196215">
              <a:lnSpc>
                <a:spcPct val="100000"/>
              </a:lnSpc>
              <a:spcBef>
                <a:spcPts val="100"/>
              </a:spcBef>
              <a:buChar char="•"/>
              <a:tabLst>
                <a:tab pos="208915" algn="l"/>
              </a:tabLst>
            </a:pPr>
            <a:r>
              <a:rPr dirty="0" sz="2400" spc="-5">
                <a:solidFill>
                  <a:srgbClr val="292929"/>
                </a:solidFill>
                <a:latin typeface="Arial MT"/>
                <a:cs typeface="Arial MT"/>
              </a:rPr>
              <a:t>Loading the dataset into the </a:t>
            </a:r>
            <a:r>
              <a:rPr dirty="0" sz="2400">
                <a:solidFill>
                  <a:srgbClr val="292929"/>
                </a:solidFill>
                <a:latin typeface="Arial MT"/>
                <a:cs typeface="Arial MT"/>
              </a:rPr>
              <a:t>corresponding </a:t>
            </a:r>
            <a:r>
              <a:rPr dirty="0" sz="2400" spc="-5">
                <a:solidFill>
                  <a:srgbClr val="292929"/>
                </a:solidFill>
                <a:latin typeface="Arial MT"/>
                <a:cs typeface="Arial MT"/>
              </a:rPr>
              <a:t>table in </a:t>
            </a:r>
            <a:r>
              <a:rPr dirty="0" sz="24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292929"/>
                </a:solidFill>
                <a:latin typeface="Arial MT"/>
                <a:cs typeface="Arial MT"/>
              </a:rPr>
              <a:t>Db2 database, and </a:t>
            </a:r>
            <a:r>
              <a:rPr dirty="0" sz="2400" spc="-6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92929"/>
                </a:solidFill>
                <a:latin typeface="Arial MT"/>
                <a:cs typeface="Arial MT"/>
              </a:rPr>
              <a:t>executing</a:t>
            </a:r>
            <a:r>
              <a:rPr dirty="0" sz="24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dirty="0" sz="2400" spc="-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dirty="0" sz="24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4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92929"/>
                </a:solidFill>
                <a:latin typeface="Arial MT"/>
                <a:cs typeface="Arial MT"/>
              </a:rPr>
              <a:t>answer following</a:t>
            </a:r>
            <a:r>
              <a:rPr dirty="0" sz="24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92929"/>
                </a:solidFill>
                <a:latin typeface="Arial MT"/>
                <a:cs typeface="Arial MT"/>
              </a:rPr>
              <a:t>questions:</a:t>
            </a:r>
            <a:endParaRPr sz="2400">
              <a:latin typeface="Arial MT"/>
              <a:cs typeface="Arial MT"/>
            </a:endParaRPr>
          </a:p>
          <a:p>
            <a:pPr lvl="1" marL="894080" indent="-367665">
              <a:lnSpc>
                <a:spcPct val="100000"/>
              </a:lnSpc>
              <a:spcBef>
                <a:spcPts val="20"/>
              </a:spcBef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Displaying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endParaRPr sz="1800">
              <a:latin typeface="Arial MT"/>
              <a:cs typeface="Arial MT"/>
            </a:endParaRPr>
          </a:p>
          <a:p>
            <a:pPr lvl="1" marL="894080" indent="-367665">
              <a:lnSpc>
                <a:spcPct val="100000"/>
              </a:lnSpc>
              <a:spcBef>
                <a:spcPts val="5"/>
              </a:spcBef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Displaying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5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string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'CCA'</a:t>
            </a:r>
            <a:endParaRPr sz="1800">
              <a:latin typeface="Arial MT"/>
              <a:cs typeface="Arial MT"/>
            </a:endParaRPr>
          </a:p>
          <a:p>
            <a:pPr lvl="1" marL="894080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Displaying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dirty="0" sz="1800" spc="-10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(CRS)</a:t>
            </a:r>
            <a:endParaRPr sz="1800">
              <a:latin typeface="Arial MT"/>
              <a:cs typeface="Arial MT"/>
            </a:endParaRPr>
          </a:p>
          <a:p>
            <a:pPr lvl="1" marL="894080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Displaying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endParaRPr sz="1800">
              <a:latin typeface="Arial MT"/>
              <a:cs typeface="Arial MT"/>
            </a:endParaRPr>
          </a:p>
          <a:p>
            <a:pPr lvl="1" marL="894080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Listing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date when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 first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landing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 ground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pad was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achieved</a:t>
            </a:r>
            <a:endParaRPr sz="1800">
              <a:latin typeface="Arial MT"/>
              <a:cs typeface="Arial MT"/>
            </a:endParaRPr>
          </a:p>
          <a:p>
            <a:pPr lvl="1" marL="894080" marR="5080" indent="-367030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Listing the names of the boosters which have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 drone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ship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 have payload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mass </a:t>
            </a:r>
            <a:r>
              <a:rPr dirty="0" sz="1800" spc="-4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than 4000 but less than 6000</a:t>
            </a:r>
            <a:endParaRPr sz="1800">
              <a:latin typeface="Arial MT"/>
              <a:cs typeface="Arial MT"/>
            </a:endParaRPr>
          </a:p>
          <a:p>
            <a:pPr lvl="1" marL="894080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Listing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  <a:p>
            <a:pPr lvl="1" marL="894080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Listing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 booster_versions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endParaRPr sz="1800">
              <a:latin typeface="Arial MT"/>
              <a:cs typeface="Arial MT"/>
            </a:endParaRPr>
          </a:p>
          <a:p>
            <a:pPr lvl="1" marL="894080" marR="400685" indent="-367030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Listing the failed landing_outcomes in drone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ship,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their booster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versions,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 launch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dirty="0" sz="1800" spc="-4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for in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2015</a:t>
            </a:r>
            <a:endParaRPr sz="1800">
              <a:latin typeface="Arial MT"/>
              <a:cs typeface="Arial MT"/>
            </a:endParaRPr>
          </a:p>
          <a:p>
            <a:pPr lvl="1" marL="894080" marR="351155" indent="-367030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Ranking the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count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 landing outcomes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(such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as Failure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(drone ship)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or Success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(ground </a:t>
            </a:r>
            <a:r>
              <a:rPr dirty="0" sz="1800" spc="-4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pad))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between the date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2010-06-04 and 2017-03-20,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 descending order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3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r>
              <a:rPr dirty="0" u="heavy" sz="22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99910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ED</a:t>
            </a:r>
            <a:r>
              <a:rPr dirty="0"/>
              <a:t>A</a:t>
            </a:r>
            <a:r>
              <a:rPr dirty="0" spc="-215"/>
              <a:t> </a:t>
            </a:r>
            <a:r>
              <a:rPr dirty="0" spc="-5"/>
              <a:t>wit</a:t>
            </a:r>
            <a:r>
              <a:rPr dirty="0"/>
              <a:t>h</a:t>
            </a:r>
            <a:r>
              <a:rPr dirty="0" spc="-5"/>
              <a:t> 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125" y="1562448"/>
            <a:ext cx="56235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Objects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map: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884925" y="6417576"/>
            <a:ext cx="623760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6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r>
              <a:rPr dirty="0" u="heavy" sz="22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URL</a:t>
            </a:r>
            <a:r>
              <a:rPr dirty="0" sz="2200" spc="35">
                <a:solidFill>
                  <a:srgbClr val="0563C1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2800">
                <a:latin typeface="Calibri"/>
                <a:cs typeface="Calibri"/>
              </a:rPr>
              <a:t>/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u="heavy" sz="28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IBM</a:t>
            </a:r>
            <a:r>
              <a:rPr dirty="0" u="heavy" sz="28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dirty="0" u="heavy" sz="2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Cloud</a:t>
            </a:r>
            <a:r>
              <a:rPr dirty="0" u="heavy" sz="28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dirty="0" u="heavy" sz="2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URL</a:t>
            </a:r>
            <a:r>
              <a:rPr dirty="0" sz="2800" spc="15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 </a:t>
            </a:r>
            <a:r>
              <a:rPr dirty="0" sz="1800" spc="-15">
                <a:latin typeface="Calibri"/>
                <a:cs typeface="Calibri"/>
              </a:rPr>
              <a:t>(for</a:t>
            </a:r>
            <a:r>
              <a:rPr dirty="0" sz="1800" spc="-10">
                <a:latin typeface="Calibri"/>
                <a:cs typeface="Calibri"/>
              </a:rPr>
              <a:t> interactive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maps)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8949" y="1762601"/>
            <a:ext cx="7626984" cy="125984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80"/>
              </a:spcBef>
              <a:buChar char="○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80"/>
              </a:spcBef>
              <a:buChar char="○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success/failed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endParaRPr sz="1800">
              <a:latin typeface="Arial MT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80"/>
              </a:spcBef>
              <a:buChar char="○"/>
              <a:tabLst>
                <a:tab pos="379095" algn="l"/>
                <a:tab pos="379730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Lines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distances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proximities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125" y="3309968"/>
            <a:ext cx="9983470" cy="2506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By adding these objects, following geographical patterns about launch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are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found:</a:t>
            </a:r>
            <a:endParaRPr sz="2200">
              <a:latin typeface="Arial MT"/>
              <a:cs typeface="Arial MT"/>
            </a:endParaRPr>
          </a:p>
          <a:p>
            <a:pPr lvl="1" marL="885190" indent="-367665">
              <a:lnSpc>
                <a:spcPct val="100000"/>
              </a:lnSpc>
              <a:spcBef>
                <a:spcPts val="1415"/>
              </a:spcBef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proximity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railways?</a:t>
            </a:r>
            <a:r>
              <a:rPr dirty="0" sz="180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40" i="1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lvl="1" marL="885190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proximity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highways?</a:t>
            </a:r>
            <a:r>
              <a:rPr dirty="0" sz="1800" spc="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40" i="1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lvl="1" marL="885190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proximity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coastline?</a:t>
            </a:r>
            <a:r>
              <a:rPr dirty="0" sz="180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40" i="1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lvl="1" marL="885190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Do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keep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certain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away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cities?</a:t>
            </a:r>
            <a:r>
              <a:rPr dirty="0" sz="180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40" i="1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5523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Build</a:t>
            </a:r>
            <a:r>
              <a:rPr dirty="0" spc="-30"/>
              <a:t> </a:t>
            </a:r>
            <a:r>
              <a:rPr dirty="0" spc="-5"/>
              <a:t>an</a:t>
            </a:r>
            <a:r>
              <a:rPr dirty="0" spc="-15"/>
              <a:t> </a:t>
            </a:r>
            <a:r>
              <a:rPr dirty="0" spc="-10"/>
              <a:t>Interactive</a:t>
            </a:r>
            <a:r>
              <a:rPr dirty="0" spc="-25"/>
              <a:t> </a:t>
            </a:r>
            <a:r>
              <a:rPr dirty="0" spc="-5"/>
              <a:t>Map</a:t>
            </a:r>
            <a:r>
              <a:rPr dirty="0" spc="-15"/>
              <a:t> </a:t>
            </a:r>
            <a:r>
              <a:rPr dirty="0" spc="-5"/>
              <a:t>with</a:t>
            </a:r>
            <a:r>
              <a:rPr dirty="0" spc="-20"/>
              <a:t> </a:t>
            </a:r>
            <a:r>
              <a:rPr dirty="0" spc="-5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429464"/>
            <a:ext cx="10178415" cy="4495165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98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application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contains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point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chart.</a:t>
            </a:r>
            <a:endParaRPr sz="2200">
              <a:latin typeface="Arial MT"/>
              <a:cs typeface="Arial MT"/>
            </a:endParaRPr>
          </a:p>
          <a:p>
            <a:pPr lvl="1" marL="885190" indent="-382905">
              <a:lnSpc>
                <a:spcPct val="100000"/>
              </a:lnSpc>
              <a:spcBef>
                <a:spcPts val="80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dirty="0" sz="2000" spc="-5" i="1">
                <a:solidFill>
                  <a:srgbClr val="292929"/>
                </a:solidFill>
                <a:latin typeface="Arial"/>
                <a:cs typeface="Arial"/>
              </a:rPr>
              <a:t>Pie</a:t>
            </a:r>
            <a:r>
              <a:rPr dirty="0" sz="2000" spc="-55" i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endParaRPr sz="2000">
              <a:latin typeface="Arial"/>
              <a:cs typeface="Arial"/>
            </a:endParaRPr>
          </a:p>
          <a:p>
            <a:pPr lvl="2" marL="1342390" indent="-367665">
              <a:lnSpc>
                <a:spcPct val="100000"/>
              </a:lnSpc>
              <a:spcBef>
                <a:spcPts val="725"/>
              </a:spcBef>
              <a:buChar char="■"/>
              <a:tabLst>
                <a:tab pos="1341755" algn="l"/>
                <a:tab pos="134302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showing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1800">
              <a:latin typeface="Arial MT"/>
              <a:cs typeface="Arial MT"/>
            </a:endParaRPr>
          </a:p>
          <a:p>
            <a:pPr lvl="2" marL="1342390" marR="5080" indent="-367030">
              <a:lnSpc>
                <a:spcPct val="130000"/>
              </a:lnSpc>
              <a:buChar char="■"/>
              <a:tabLst>
                <a:tab pos="1341755" algn="l"/>
                <a:tab pos="134302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This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chart can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selected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to indicate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 successful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landing distribution across all launch </a:t>
            </a:r>
            <a:r>
              <a:rPr dirty="0" sz="1800" spc="-4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or to indicate the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of individual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1800">
              <a:latin typeface="Arial MT"/>
              <a:cs typeface="Arial MT"/>
            </a:endParaRPr>
          </a:p>
          <a:p>
            <a:pPr lvl="1" marL="885190" indent="-382905">
              <a:lnSpc>
                <a:spcPct val="100000"/>
              </a:lnSpc>
              <a:spcBef>
                <a:spcPts val="64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dirty="0" sz="2000" spc="-5" i="1">
                <a:solidFill>
                  <a:srgbClr val="292929"/>
                </a:solidFill>
                <a:latin typeface="Arial"/>
                <a:cs typeface="Arial"/>
              </a:rPr>
              <a:t>Scatter</a:t>
            </a:r>
            <a:r>
              <a:rPr dirty="0" sz="2000" spc="-55" i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endParaRPr sz="2000">
              <a:latin typeface="Arial"/>
              <a:cs typeface="Arial"/>
            </a:endParaRPr>
          </a:p>
          <a:p>
            <a:pPr lvl="2" marL="1342390" marR="237490" indent="-367030">
              <a:lnSpc>
                <a:spcPct val="130000"/>
              </a:lnSpc>
              <a:spcBef>
                <a:spcPts val="80"/>
              </a:spcBef>
              <a:buChar char="■"/>
              <a:tabLst>
                <a:tab pos="1341755" algn="l"/>
                <a:tab pos="134302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Fo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showing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th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betwee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n</a:t>
            </a:r>
            <a:r>
              <a:rPr dirty="0" sz="180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Outcome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s</a:t>
            </a:r>
            <a:r>
              <a:rPr dirty="0" sz="1800" spc="-484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d </a:t>
            </a: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Payloa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d</a:t>
            </a: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 mas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s</a:t>
            </a:r>
            <a:r>
              <a:rPr dirty="0" sz="1800" spc="-74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Consolas"/>
                <a:cs typeface="Consolas"/>
              </a:rPr>
              <a:t>(Kg</a:t>
            </a:r>
            <a:r>
              <a:rPr dirty="0" sz="1800">
                <a:solidFill>
                  <a:srgbClr val="292929"/>
                </a:solidFill>
                <a:latin typeface="Consolas"/>
                <a:cs typeface="Consolas"/>
              </a:rPr>
              <a:t>)</a:t>
            </a:r>
            <a:r>
              <a:rPr dirty="0" sz="1800" spc="-49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di</a:t>
            </a:r>
            <a:r>
              <a:rPr dirty="0" sz="1800" spc="-35">
                <a:solidFill>
                  <a:srgbClr val="292929"/>
                </a:solidFill>
                <a:latin typeface="Arial MT"/>
                <a:cs typeface="Arial MT"/>
              </a:rPr>
              <a:t>f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ferent 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endParaRPr sz="1800">
              <a:latin typeface="Arial MT"/>
              <a:cs typeface="Arial MT"/>
            </a:endParaRPr>
          </a:p>
          <a:p>
            <a:pPr lvl="2" marL="1342390" marR="133350" indent="-367030">
              <a:lnSpc>
                <a:spcPct val="130000"/>
              </a:lnSpc>
              <a:buChar char="■"/>
              <a:tabLst>
                <a:tab pos="1341755" algn="l"/>
                <a:tab pos="134302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2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inputs:</a:t>
            </a:r>
            <a:r>
              <a:rPr dirty="0" sz="1800" spc="-1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sites/individual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&amp;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slider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between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0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10000 </a:t>
            </a:r>
            <a:r>
              <a:rPr dirty="0" sz="1800" spc="-484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endParaRPr sz="1800">
              <a:latin typeface="Arial MT"/>
              <a:cs typeface="Arial MT"/>
            </a:endParaRPr>
          </a:p>
          <a:p>
            <a:pPr lvl="2" marL="1342390" marR="233045" indent="-367030">
              <a:lnSpc>
                <a:spcPct val="130000"/>
              </a:lnSpc>
              <a:buChar char="■"/>
              <a:tabLst>
                <a:tab pos="1341755" algn="l"/>
                <a:tab pos="134302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This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chart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helps determine how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depends on the launch point, payload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mass, </a:t>
            </a:r>
            <a:r>
              <a:rPr dirty="0" sz="1800" spc="-4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booster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categories.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884925" y="6431342"/>
            <a:ext cx="2834005" cy="337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3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 spc="6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r>
              <a:rPr dirty="0" u="heavy" sz="2200" spc="-3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URL</a:t>
            </a:r>
            <a:r>
              <a:rPr dirty="0" sz="2200" spc="25">
                <a:solidFill>
                  <a:srgbClr val="0563C1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800" spc="-10">
                <a:latin typeface="Calibri"/>
                <a:cs typeface="Calibri"/>
              </a:rPr>
              <a:t>(code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only)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35012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Build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5"/>
              <a:t>Dashboard</a:t>
            </a:r>
            <a:r>
              <a:rPr dirty="0" spc="-2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10"/>
              <a:t>Plotly</a:t>
            </a:r>
            <a:r>
              <a:rPr dirty="0" spc="-30"/>
              <a:t> </a:t>
            </a:r>
            <a:r>
              <a:rPr dirty="0" spc="-5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520474"/>
            <a:ext cx="442595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Perfor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explorator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Dat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Analysis 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determine</a:t>
            </a:r>
            <a:r>
              <a:rPr dirty="0" sz="2200" spc="-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Labels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467" y="2192049"/>
            <a:ext cx="3815079" cy="177800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500"/>
              </a:spcBef>
              <a:buChar char="○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Create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column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20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endParaRPr sz="2000">
              <a:latin typeface="Arial MT"/>
              <a:cs typeface="Arial MT"/>
            </a:endParaRPr>
          </a:p>
          <a:p>
            <a:pPr marL="394335" indent="-382270">
              <a:lnSpc>
                <a:spcPct val="100000"/>
              </a:lnSpc>
              <a:spcBef>
                <a:spcPts val="1400"/>
              </a:spcBef>
              <a:buChar char="○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Standardize</a:t>
            </a:r>
            <a:r>
              <a:rPr dirty="0" sz="20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394335" marR="5080" indent="-382270">
              <a:lnSpc>
                <a:spcPct val="100000"/>
              </a:lnSpc>
              <a:spcBef>
                <a:spcPts val="1400"/>
              </a:spcBef>
              <a:buChar char="○"/>
              <a:tabLst>
                <a:tab pos="394335" algn="l"/>
                <a:tab pos="394970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test </a:t>
            </a:r>
            <a:r>
              <a:rPr dirty="0" sz="2000" spc="-5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4925" y="4121433"/>
            <a:ext cx="4614545" cy="1819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Find best Hyperparameter for SVM,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Classification 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Trees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Logistic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Regression</a:t>
            </a:r>
            <a:endParaRPr sz="2200">
              <a:latin typeface="Arial MT"/>
              <a:cs typeface="Arial MT"/>
            </a:endParaRPr>
          </a:p>
          <a:p>
            <a:pPr lvl="1" marL="885190" marR="266700" indent="-382270">
              <a:lnSpc>
                <a:spcPct val="100000"/>
              </a:lnSpc>
              <a:spcBef>
                <a:spcPts val="1405"/>
              </a:spcBef>
              <a:buChar char="○"/>
              <a:tabLst>
                <a:tab pos="884555" algn="l"/>
                <a:tab pos="88582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dirty="0" sz="20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method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performs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best </a:t>
            </a:r>
            <a:r>
              <a:rPr dirty="0" sz="2000" spc="-5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20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dirty="0" sz="20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3740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Predictiv</a:t>
            </a:r>
            <a:r>
              <a:rPr dirty="0"/>
              <a:t>e</a:t>
            </a:r>
            <a:r>
              <a:rPr dirty="0" spc="-215"/>
              <a:t> </a:t>
            </a:r>
            <a:r>
              <a:rPr dirty="0" spc="-10"/>
              <a:t>Analysi</a:t>
            </a:r>
            <a:r>
              <a:rPr dirty="0"/>
              <a:t>s</a:t>
            </a:r>
            <a:r>
              <a:rPr dirty="0" spc="-15"/>
              <a:t> </a:t>
            </a:r>
            <a:r>
              <a:rPr dirty="0"/>
              <a:t>(Classification)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232987" y="1886062"/>
            <a:ext cx="2004695" cy="1351280"/>
            <a:chOff x="6232987" y="1886062"/>
            <a:chExt cx="2004695" cy="13512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2987" y="1886062"/>
              <a:ext cx="2004225" cy="13511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94900" y="1928925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5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94900" y="1928925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5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802747" y="2313213"/>
            <a:ext cx="86423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16205" marR="5080" indent="-104139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 MT"/>
                <a:cs typeface="Arial MT"/>
              </a:rPr>
              <a:t>BUILDING  </a:t>
            </a:r>
            <a:r>
              <a:rPr dirty="0" sz="1400">
                <a:latin typeface="Arial MT"/>
                <a:cs typeface="Arial MT"/>
              </a:rPr>
              <a:t>MODEL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62600" y="2313213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8044" algn="l"/>
              </a:tabLst>
            </a:pPr>
            <a:r>
              <a:rPr dirty="0" u="heavy" sz="1400">
                <a:uFill>
                  <a:solidFill>
                    <a:srgbClr val="44546A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98637" y="1886062"/>
            <a:ext cx="2004695" cy="1351280"/>
            <a:chOff x="9098637" y="1886062"/>
            <a:chExt cx="2004695" cy="135128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637" y="1886062"/>
              <a:ext cx="2004225" cy="13511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0549" y="1928925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5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60549" y="1928925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5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9538382" y="2313213"/>
            <a:ext cx="11239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46379" marR="5080" indent="-234315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 MT"/>
                <a:cs typeface="Arial MT"/>
              </a:rPr>
              <a:t>E</a:t>
            </a:r>
            <a:r>
              <a:rPr dirty="0" sz="1400" spc="-105">
                <a:latin typeface="Arial MT"/>
                <a:cs typeface="Arial MT"/>
              </a:rPr>
              <a:t>V</a:t>
            </a:r>
            <a:r>
              <a:rPr dirty="0" sz="1400" spc="-5">
                <a:latin typeface="Arial MT"/>
                <a:cs typeface="Arial MT"/>
              </a:rPr>
              <a:t>ALU</a:t>
            </a:r>
            <a:r>
              <a:rPr dirty="0" sz="1400" spc="-105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TING  </a:t>
            </a:r>
            <a:r>
              <a:rPr dirty="0" sz="1400">
                <a:latin typeface="Arial MT"/>
                <a:cs typeface="Arial MT"/>
              </a:rPr>
              <a:t>MODEL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32987" y="3914175"/>
            <a:ext cx="2004695" cy="1351280"/>
            <a:chOff x="6232987" y="3914175"/>
            <a:chExt cx="2004695" cy="135128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2987" y="3914175"/>
              <a:ext cx="2004225" cy="13511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94900" y="3957037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4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94900" y="3957037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4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713940" y="4341325"/>
            <a:ext cx="104203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05104" marR="5080" indent="-19304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 MT"/>
                <a:cs typeface="Arial MT"/>
              </a:rPr>
              <a:t>IMPROVING  </a:t>
            </a:r>
            <a:r>
              <a:rPr dirty="0" sz="1400">
                <a:latin typeface="Arial MT"/>
                <a:cs typeface="Arial MT"/>
              </a:rPr>
              <a:t>MODEL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62600" y="4341325"/>
            <a:ext cx="881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8044" algn="l"/>
              </a:tabLst>
            </a:pPr>
            <a:r>
              <a:rPr dirty="0" u="heavy" sz="1400">
                <a:uFill>
                  <a:solidFill>
                    <a:srgbClr val="44546A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98637" y="3914175"/>
            <a:ext cx="2004695" cy="1351280"/>
            <a:chOff x="9098637" y="3914175"/>
            <a:chExt cx="2004695" cy="135128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637" y="3914175"/>
              <a:ext cx="2004225" cy="13511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160549" y="3957037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4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160549" y="3957037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4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9363974" y="4027000"/>
            <a:ext cx="1473835" cy="10769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302260" marR="29591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 MT"/>
                <a:cs typeface="Arial MT"/>
              </a:rPr>
              <a:t>FINDING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BEST</a:t>
            </a:r>
            <a:endParaRPr sz="1400">
              <a:latin typeface="Arial MT"/>
              <a:cs typeface="Arial MT"/>
            </a:endParaRPr>
          </a:p>
          <a:p>
            <a:pPr algn="ctr" marL="12065" marR="5080" indent="-1270">
              <a:lnSpc>
                <a:spcPts val="1650"/>
              </a:lnSpc>
            </a:pPr>
            <a:r>
              <a:rPr dirty="0" sz="1400" spc="-5">
                <a:latin typeface="Arial MT"/>
                <a:cs typeface="Arial MT"/>
              </a:rPr>
              <a:t>PERFORMING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CLASSIFIC</a:t>
            </a:r>
            <a:r>
              <a:rPr dirty="0" sz="1400" spc="-105">
                <a:latin typeface="Arial MT"/>
                <a:cs typeface="Arial MT"/>
              </a:rPr>
              <a:t>A</a:t>
            </a:r>
            <a:r>
              <a:rPr dirty="0" sz="1400" spc="-5">
                <a:latin typeface="Arial MT"/>
                <a:cs typeface="Arial MT"/>
              </a:rPr>
              <a:t>TION  </a:t>
            </a:r>
            <a:r>
              <a:rPr dirty="0" sz="1400">
                <a:latin typeface="Arial MT"/>
                <a:cs typeface="Arial MT"/>
              </a:rPr>
              <a:t>MODEL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63712" y="2481089"/>
            <a:ext cx="3008630" cy="2180590"/>
            <a:chOff x="7163712" y="2481089"/>
            <a:chExt cx="3008630" cy="218059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3862" y="2490187"/>
              <a:ext cx="1128075" cy="1428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762" y="2481089"/>
              <a:ext cx="158250" cy="12297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3862" y="4518300"/>
              <a:ext cx="1128075" cy="1428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762" y="4509201"/>
              <a:ext cx="158250" cy="1229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3712" y="3103837"/>
              <a:ext cx="3008475" cy="9435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35149" y="3156224"/>
              <a:ext cx="2865755" cy="629285"/>
            </a:xfrm>
            <a:custGeom>
              <a:avLst/>
              <a:gdLst/>
              <a:ahLst/>
              <a:cxnLst/>
              <a:rect l="l" t="t" r="r" b="b"/>
              <a:pathLst>
                <a:path w="2865754" h="629285">
                  <a:moveTo>
                    <a:pt x="2865599" y="0"/>
                  </a:moveTo>
                  <a:lnTo>
                    <a:pt x="2865599" y="400405"/>
                  </a:lnTo>
                  <a:lnTo>
                    <a:pt x="0" y="400405"/>
                  </a:lnTo>
                  <a:lnTo>
                    <a:pt x="0" y="629249"/>
                  </a:lnTo>
                </a:path>
              </a:pathLst>
            </a:custGeom>
            <a:ln w="2857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3663" y="3771187"/>
              <a:ext cx="122971" cy="158251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16</a:t>
            </a:fld>
          </a:p>
        </p:txBody>
      </p:sp>
      <p:sp>
        <p:nvSpPr>
          <p:cNvPr id="37" name="object 37"/>
          <p:cNvSpPr txBox="1"/>
          <p:nvPr/>
        </p:nvSpPr>
        <p:spPr>
          <a:xfrm>
            <a:off x="884925" y="6358190"/>
            <a:ext cx="1715135" cy="337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3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7"/>
              </a:rPr>
              <a:t>GitHub</a:t>
            </a:r>
            <a:r>
              <a:rPr dirty="0" u="heavy" sz="22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7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9025" y="1557923"/>
            <a:ext cx="3733165" cy="4739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34544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left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screenshot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preview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Dashboard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Dash.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results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 EDA with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visualization,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ED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wit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h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SQL,  Interactive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Map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with Folium,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Interactive Dashboard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will be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shown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 the next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slides.</a:t>
            </a:r>
            <a:endParaRPr sz="2200">
              <a:latin typeface="Arial MT"/>
              <a:cs typeface="Arial MT"/>
            </a:endParaRPr>
          </a:p>
          <a:p>
            <a:pPr marL="199390" marR="9715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Comparing the accuracy of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four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methods,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all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return 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same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about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 i="1">
                <a:solidFill>
                  <a:srgbClr val="292929"/>
                </a:solidFill>
                <a:latin typeface="Arial"/>
                <a:cs typeface="Arial"/>
              </a:rPr>
              <a:t>83%</a:t>
            </a:r>
            <a:r>
              <a:rPr dirty="0" sz="2200" spc="-10" i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17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9194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99" y="1543702"/>
            <a:ext cx="6274599" cy="5086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6213" y="1448440"/>
            <a:ext cx="4641850" cy="3763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marR="22860" indent="-1778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35585" algn="l"/>
              </a:tabLst>
            </a:pP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Clas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s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dirty="0" sz="2000" spc="-53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dirty="0" sz="2000" spc="-5">
                <a:solidFill>
                  <a:srgbClr val="0B5394"/>
                </a:solidFill>
                <a:latin typeface="Arial MT"/>
                <a:cs typeface="Arial MT"/>
              </a:rPr>
              <a:t>blue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represents 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unsuccessful launch, and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Class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1 </a:t>
            </a:r>
            <a:r>
              <a:rPr dirty="0" sz="2000" spc="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dirty="0" sz="2000" spc="-5">
                <a:solidFill>
                  <a:srgbClr val="FF9900"/>
                </a:solidFill>
                <a:latin typeface="Arial MT"/>
                <a:cs typeface="Arial MT"/>
              </a:rPr>
              <a:t>orange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represents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launch.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1750">
              <a:latin typeface="Arial MT"/>
              <a:cs typeface="Arial MT"/>
            </a:endParaRPr>
          </a:p>
          <a:p>
            <a:pPr marL="234950" marR="5080" indent="-222885">
              <a:lnSpc>
                <a:spcPct val="103600"/>
              </a:lnSpc>
              <a:buClr>
                <a:srgbClr val="292929"/>
              </a:buClr>
              <a:buSzPct val="136363"/>
              <a:buChar char="•"/>
              <a:tabLst>
                <a:tab pos="235585" algn="l"/>
              </a:tabLst>
            </a:pPr>
            <a:r>
              <a:rPr dirty="0" sz="2200" spc="-5">
                <a:latin typeface="Arial MT"/>
                <a:cs typeface="Arial MT"/>
              </a:rPr>
              <a:t>This figure </a:t>
            </a:r>
            <a:r>
              <a:rPr dirty="0" sz="2200">
                <a:latin typeface="Arial MT"/>
                <a:cs typeface="Arial MT"/>
              </a:rPr>
              <a:t>shows </a:t>
            </a:r>
            <a:r>
              <a:rPr dirty="0" sz="2200" spc="-5">
                <a:latin typeface="Arial MT"/>
                <a:cs typeface="Arial MT"/>
              </a:rPr>
              <a:t>that </a:t>
            </a:r>
            <a:r>
              <a:rPr dirty="0" sz="2200" b="1">
                <a:latin typeface="Arial"/>
                <a:cs typeface="Arial"/>
              </a:rPr>
              <a:t>the </a:t>
            </a:r>
            <a:r>
              <a:rPr dirty="0" sz="2200" spc="-5" b="1">
                <a:latin typeface="Arial"/>
                <a:cs typeface="Arial"/>
              </a:rPr>
              <a:t>success </a:t>
            </a:r>
            <a:r>
              <a:rPr dirty="0" sz="2200" spc="-6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rate increased as </a:t>
            </a:r>
            <a:r>
              <a:rPr dirty="0" sz="2200" b="1">
                <a:latin typeface="Arial"/>
                <a:cs typeface="Arial"/>
              </a:rPr>
              <a:t>the </a:t>
            </a:r>
            <a:r>
              <a:rPr dirty="0" sz="2200" spc="-5" b="1">
                <a:latin typeface="Arial"/>
                <a:cs typeface="Arial"/>
              </a:rPr>
              <a:t>number of </a:t>
            </a:r>
            <a:r>
              <a:rPr dirty="0" sz="2200" b="1">
                <a:latin typeface="Arial"/>
                <a:cs typeface="Arial"/>
              </a:rPr>
              <a:t> flights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increased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234950" marR="14795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35585" algn="l"/>
              </a:tabLst>
            </a:pPr>
            <a:r>
              <a:rPr dirty="0" sz="2200" spc="-5">
                <a:latin typeface="Arial MT"/>
                <a:cs typeface="Arial MT"/>
              </a:rPr>
              <a:t>As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success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rate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has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increased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considerably since </a:t>
            </a:r>
            <a:r>
              <a:rPr dirty="0" sz="2200" spc="-5">
                <a:latin typeface="Arial MT"/>
                <a:cs typeface="Arial MT"/>
              </a:rPr>
              <a:t>the </a:t>
            </a:r>
            <a:r>
              <a:rPr dirty="0" sz="2200" spc="-5" i="1">
                <a:latin typeface="Arial"/>
                <a:cs typeface="Arial"/>
              </a:rPr>
              <a:t>20th </a:t>
            </a:r>
            <a:r>
              <a:rPr dirty="0" sz="2200" spc="-5">
                <a:latin typeface="Arial MT"/>
                <a:cs typeface="Arial MT"/>
              </a:rPr>
              <a:t>flight,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this point </a:t>
            </a:r>
            <a:r>
              <a:rPr dirty="0" sz="2200">
                <a:latin typeface="Arial MT"/>
                <a:cs typeface="Arial MT"/>
              </a:rPr>
              <a:t>seems </a:t>
            </a:r>
            <a:r>
              <a:rPr dirty="0" sz="2200" spc="-5">
                <a:latin typeface="Arial MT"/>
                <a:cs typeface="Arial MT"/>
              </a:rPr>
              <a:t>to be </a:t>
            </a:r>
            <a:r>
              <a:rPr dirty="0" sz="2200">
                <a:latin typeface="Arial MT"/>
                <a:cs typeface="Arial MT"/>
              </a:rPr>
              <a:t>a </a:t>
            </a:r>
            <a:r>
              <a:rPr dirty="0" sz="2200" spc="-5">
                <a:latin typeface="Arial MT"/>
                <a:cs typeface="Arial MT"/>
              </a:rPr>
              <a:t>big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breakthrough.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30999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Flight</a:t>
            </a:r>
            <a:r>
              <a:rPr dirty="0" spc="-30"/>
              <a:t> </a:t>
            </a:r>
            <a:r>
              <a:rPr dirty="0" spc="-5"/>
              <a:t>Number</a:t>
            </a:r>
            <a:r>
              <a:rPr dirty="0" spc="-25"/>
              <a:t> </a:t>
            </a:r>
            <a:r>
              <a:rPr dirty="0"/>
              <a:t>vs.</a:t>
            </a:r>
            <a:r>
              <a:rPr dirty="0" spc="-25"/>
              <a:t> </a:t>
            </a:r>
            <a:r>
              <a:rPr dirty="0" spc="-5"/>
              <a:t>Launch</a:t>
            </a:r>
            <a:r>
              <a:rPr dirty="0" spc="-25"/>
              <a:t> </a:t>
            </a:r>
            <a:r>
              <a:rPr dirty="0" spc="-5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845" y="1433200"/>
            <a:ext cx="5286150" cy="4697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622" y="1949663"/>
            <a:ext cx="2689860" cy="310388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dirty="0" sz="2200" spc="-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1193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05714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Payload</a:t>
            </a:r>
            <a:r>
              <a:rPr dirty="0" spc="-45"/>
              <a:t> </a:t>
            </a:r>
            <a:r>
              <a:rPr dirty="0"/>
              <a:t>vs.</a:t>
            </a:r>
            <a:r>
              <a:rPr dirty="0" spc="-30"/>
              <a:t> </a:t>
            </a:r>
            <a:r>
              <a:rPr dirty="0" spc="-5"/>
              <a:t>Launch</a:t>
            </a:r>
            <a:r>
              <a:rPr dirty="0" spc="-35"/>
              <a:t> </a:t>
            </a:r>
            <a:r>
              <a:rPr dirty="0" spc="-5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391800"/>
            <a:ext cx="5392899" cy="4738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51800" y="1448440"/>
            <a:ext cx="4587875" cy="37992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778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Clas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s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dirty="0" sz="2000" spc="-53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dirty="0" sz="2000" spc="-5">
                <a:solidFill>
                  <a:srgbClr val="0B5394"/>
                </a:solidFill>
                <a:latin typeface="Arial MT"/>
                <a:cs typeface="Arial MT"/>
              </a:rPr>
              <a:t>blue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represents 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unsuccessful launch, and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Class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1 </a:t>
            </a:r>
            <a:r>
              <a:rPr dirty="0" sz="2000" spc="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dirty="0" sz="2000" spc="-5">
                <a:solidFill>
                  <a:srgbClr val="FF9900"/>
                </a:solidFill>
                <a:latin typeface="Arial MT"/>
                <a:cs typeface="Arial MT"/>
              </a:rPr>
              <a:t>orange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dirty="0" sz="20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represents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launch.</a:t>
            </a:r>
            <a:endParaRPr sz="2000">
              <a:latin typeface="Arial MT"/>
              <a:cs typeface="Arial MT"/>
            </a:endParaRPr>
          </a:p>
          <a:p>
            <a:pPr marL="199390" marR="71755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At first glance, the larger pay load </a:t>
            </a:r>
            <a:r>
              <a:rPr dirty="0" sz="2200">
                <a:latin typeface="Arial MT"/>
                <a:cs typeface="Arial MT"/>
              </a:rPr>
              <a:t> mass, </a:t>
            </a:r>
            <a:r>
              <a:rPr dirty="0" sz="2200" spc="-5">
                <a:latin typeface="Arial MT"/>
                <a:cs typeface="Arial MT"/>
              </a:rPr>
              <a:t>the higher the </a:t>
            </a:r>
            <a:r>
              <a:rPr dirty="0" sz="2200">
                <a:latin typeface="Arial MT"/>
                <a:cs typeface="Arial MT"/>
              </a:rPr>
              <a:t>rocket's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success rate, </a:t>
            </a:r>
            <a:r>
              <a:rPr dirty="0" sz="2200" spc="-5">
                <a:latin typeface="Arial MT"/>
                <a:cs typeface="Arial MT"/>
              </a:rPr>
              <a:t>but it </a:t>
            </a:r>
            <a:r>
              <a:rPr dirty="0" sz="2200">
                <a:latin typeface="Arial MT"/>
                <a:cs typeface="Arial MT"/>
              </a:rPr>
              <a:t>seems </a:t>
            </a:r>
            <a:r>
              <a:rPr dirty="0" sz="2200" spc="-10">
                <a:latin typeface="Arial MT"/>
                <a:cs typeface="Arial MT"/>
              </a:rPr>
              <a:t>difficult </a:t>
            </a:r>
            <a:r>
              <a:rPr dirty="0" sz="2200" spc="-5">
                <a:latin typeface="Arial MT"/>
                <a:cs typeface="Arial MT"/>
              </a:rPr>
              <a:t> to </a:t>
            </a:r>
            <a:r>
              <a:rPr dirty="0" sz="2200">
                <a:latin typeface="Arial MT"/>
                <a:cs typeface="Arial MT"/>
              </a:rPr>
              <a:t>make </a:t>
            </a:r>
            <a:r>
              <a:rPr dirty="0" sz="2200" spc="-5">
                <a:latin typeface="Arial MT"/>
                <a:cs typeface="Arial MT"/>
              </a:rPr>
              <a:t>decisions based on this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figure because </a:t>
            </a:r>
            <a:r>
              <a:rPr dirty="0" sz="2200" spc="-5" b="1">
                <a:latin typeface="Arial"/>
                <a:cs typeface="Arial"/>
              </a:rPr>
              <a:t>no clear pattern 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can be </a:t>
            </a:r>
            <a:r>
              <a:rPr dirty="0" sz="2200" b="1">
                <a:latin typeface="Arial"/>
                <a:cs typeface="Arial"/>
              </a:rPr>
              <a:t>found </a:t>
            </a:r>
            <a:r>
              <a:rPr dirty="0" sz="2200" spc="-5" b="1">
                <a:latin typeface="Arial"/>
                <a:cs typeface="Arial"/>
              </a:rPr>
              <a:t>between 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successful</a:t>
            </a:r>
            <a:r>
              <a:rPr dirty="0" sz="2200" spc="-2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launch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and</a:t>
            </a:r>
            <a:r>
              <a:rPr dirty="0" sz="2200" spc="-2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Pay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Load </a:t>
            </a:r>
            <a:r>
              <a:rPr dirty="0" sz="2200" spc="-59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Mass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3217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Success</a:t>
            </a:r>
            <a:r>
              <a:rPr dirty="0" spc="-35"/>
              <a:t> </a:t>
            </a:r>
            <a:r>
              <a:rPr dirty="0" spc="-5"/>
              <a:t>Rate</a:t>
            </a:r>
            <a:r>
              <a:rPr dirty="0" spc="-20"/>
              <a:t> </a:t>
            </a:r>
            <a:r>
              <a:rPr dirty="0"/>
              <a:t>vs.</a:t>
            </a:r>
            <a:r>
              <a:rPr dirty="0" spc="-20"/>
              <a:t> </a:t>
            </a:r>
            <a:r>
              <a:rPr dirty="0" spc="-10"/>
              <a:t>Orbit</a:t>
            </a:r>
            <a:r>
              <a:rPr dirty="0" spc="-95"/>
              <a:t> </a:t>
            </a:r>
            <a:r>
              <a:rPr dirty="0" spc="-55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7424"/>
            <a:ext cx="4648200" cy="288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99390" marR="22161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Orbit types </a:t>
            </a:r>
            <a:r>
              <a:rPr dirty="0" sz="2200" spc="-5" b="1">
                <a:latin typeface="Arial"/>
                <a:cs typeface="Arial"/>
              </a:rPr>
              <a:t>SSO</a:t>
            </a:r>
            <a:r>
              <a:rPr dirty="0" sz="2200" spc="-5">
                <a:latin typeface="Arial MT"/>
                <a:cs typeface="Arial MT"/>
              </a:rPr>
              <a:t>, </a:t>
            </a:r>
            <a:r>
              <a:rPr dirty="0" sz="2200" spc="-5" b="1">
                <a:latin typeface="Arial"/>
                <a:cs typeface="Arial"/>
              </a:rPr>
              <a:t>HEO</a:t>
            </a:r>
            <a:r>
              <a:rPr dirty="0" sz="2200" spc="-5">
                <a:latin typeface="Arial MT"/>
                <a:cs typeface="Arial MT"/>
              </a:rPr>
              <a:t>, </a:t>
            </a:r>
            <a:r>
              <a:rPr dirty="0" sz="2200" spc="-5" b="1">
                <a:latin typeface="Arial"/>
                <a:cs typeface="Arial"/>
              </a:rPr>
              <a:t>GEO</a:t>
            </a:r>
            <a:r>
              <a:rPr dirty="0" sz="2200" spc="-5">
                <a:latin typeface="Arial MT"/>
                <a:cs typeface="Arial MT"/>
              </a:rPr>
              <a:t>, and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 b="1">
                <a:latin typeface="Arial"/>
                <a:cs typeface="Arial"/>
              </a:rPr>
              <a:t>ES-L1 </a:t>
            </a:r>
            <a:r>
              <a:rPr dirty="0" sz="2200" spc="-5">
                <a:latin typeface="Arial MT"/>
                <a:cs typeface="Arial MT"/>
              </a:rPr>
              <a:t>have </a:t>
            </a:r>
            <a:r>
              <a:rPr dirty="0" sz="2200" b="1">
                <a:latin typeface="Arial"/>
                <a:cs typeface="Arial"/>
              </a:rPr>
              <a:t>the </a:t>
            </a:r>
            <a:r>
              <a:rPr dirty="0" sz="2200" spc="-5" b="1">
                <a:latin typeface="Arial"/>
                <a:cs typeface="Arial"/>
              </a:rPr>
              <a:t>highest success </a:t>
            </a:r>
            <a:r>
              <a:rPr dirty="0" sz="2200" spc="-60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rates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">
                <a:latin typeface="Arial MT"/>
                <a:cs typeface="Arial MT"/>
              </a:rPr>
              <a:t>(</a:t>
            </a:r>
            <a:r>
              <a:rPr dirty="0" sz="2200" spc="-5" i="1">
                <a:latin typeface="Arial"/>
                <a:cs typeface="Arial"/>
              </a:rPr>
              <a:t>100%</a:t>
            </a:r>
            <a:r>
              <a:rPr dirty="0" sz="2200" spc="-5">
                <a:latin typeface="Arial MT"/>
                <a:cs typeface="Arial MT"/>
              </a:rPr>
              <a:t>).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On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other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hand,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success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rate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of</a:t>
            </a:r>
            <a:r>
              <a:rPr dirty="0" sz="2200" spc="5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orbit</a:t>
            </a:r>
            <a:r>
              <a:rPr dirty="0" sz="2200" spc="5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type</a:t>
            </a:r>
            <a:r>
              <a:rPr dirty="0" sz="2200" spc="70">
                <a:latin typeface="Arial MT"/>
                <a:cs typeface="Arial MT"/>
              </a:rPr>
              <a:t> </a:t>
            </a:r>
            <a:r>
              <a:rPr dirty="0" sz="2200" spc="-20" b="1">
                <a:latin typeface="Arial"/>
                <a:cs typeface="Arial"/>
              </a:rPr>
              <a:t>GTO</a:t>
            </a:r>
            <a:r>
              <a:rPr dirty="0" sz="2200" spc="60" b="1">
                <a:latin typeface="Arial"/>
                <a:cs typeface="Arial"/>
              </a:rPr>
              <a:t> </a:t>
            </a:r>
            <a:r>
              <a:rPr dirty="0" sz="2200" spc="-5">
                <a:latin typeface="Arial MT"/>
                <a:cs typeface="Arial MT"/>
              </a:rPr>
              <a:t>is</a:t>
            </a:r>
            <a:r>
              <a:rPr dirty="0" sz="2200" spc="5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only</a:t>
            </a:r>
            <a:r>
              <a:rPr dirty="0" sz="2200" spc="60">
                <a:latin typeface="Arial MT"/>
                <a:cs typeface="Arial MT"/>
              </a:rPr>
              <a:t> </a:t>
            </a:r>
            <a:r>
              <a:rPr dirty="0" sz="2200" spc="-5" i="1">
                <a:latin typeface="Arial"/>
                <a:cs typeface="Arial"/>
              </a:rPr>
              <a:t>50%</a:t>
            </a:r>
            <a:r>
              <a:rPr dirty="0" sz="2200" spc="-5">
                <a:latin typeface="Arial MT"/>
                <a:cs typeface="Arial MT"/>
              </a:rPr>
              <a:t>,</a:t>
            </a:r>
            <a:r>
              <a:rPr dirty="0" sz="2200" spc="5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and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it is the </a:t>
            </a:r>
            <a:r>
              <a:rPr dirty="0" sz="2200" spc="-5" b="1">
                <a:latin typeface="Arial"/>
                <a:cs typeface="Arial"/>
              </a:rPr>
              <a:t>lowest </a:t>
            </a:r>
            <a:r>
              <a:rPr dirty="0" sz="2200" spc="-5">
                <a:latin typeface="Arial MT"/>
                <a:cs typeface="Arial MT"/>
              </a:rPr>
              <a:t>except for type SO,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which </a:t>
            </a:r>
            <a:r>
              <a:rPr dirty="0" sz="2200">
                <a:latin typeface="Arial MT"/>
                <a:cs typeface="Arial MT"/>
              </a:rPr>
              <a:t>recorded </a:t>
            </a:r>
            <a:r>
              <a:rPr dirty="0" sz="2200" spc="-5">
                <a:latin typeface="Arial MT"/>
                <a:cs typeface="Arial MT"/>
              </a:rPr>
              <a:t>failure in </a:t>
            </a:r>
            <a:r>
              <a:rPr dirty="0" sz="2200">
                <a:latin typeface="Arial MT"/>
                <a:cs typeface="Arial MT"/>
              </a:rPr>
              <a:t>a single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attempt.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1"/>
            <a:ext cx="5666874" cy="37732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8551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Flight</a:t>
            </a:r>
            <a:r>
              <a:rPr dirty="0" spc="-30"/>
              <a:t> </a:t>
            </a:r>
            <a:r>
              <a:rPr dirty="0" spc="-5"/>
              <a:t>Number</a:t>
            </a:r>
            <a:r>
              <a:rPr dirty="0" spc="-20"/>
              <a:t> </a:t>
            </a:r>
            <a:r>
              <a:rPr dirty="0"/>
              <a:t>vs.</a:t>
            </a:r>
            <a:r>
              <a:rPr dirty="0" spc="-20"/>
              <a:t> </a:t>
            </a:r>
            <a:r>
              <a:rPr dirty="0" spc="-10"/>
              <a:t>Orbit</a:t>
            </a:r>
            <a:r>
              <a:rPr dirty="0" spc="-95"/>
              <a:t> </a:t>
            </a:r>
            <a:r>
              <a:rPr dirty="0" spc="-55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399672"/>
            <a:ext cx="4631690" cy="457073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99390" marR="48260" indent="-177800">
              <a:lnSpc>
                <a:spcPct val="80000"/>
              </a:lnSpc>
              <a:spcBef>
                <a:spcPts val="580"/>
              </a:spcBef>
              <a:buFont typeface="Arial MT"/>
              <a:buChar char="•"/>
              <a:tabLst>
                <a:tab pos="200025" algn="l"/>
              </a:tabLst>
            </a:pP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Clas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s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dirty="0" sz="2000" spc="-53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dirty="0" sz="2000" spc="-5">
                <a:solidFill>
                  <a:srgbClr val="0B5394"/>
                </a:solidFill>
                <a:latin typeface="Arial MT"/>
                <a:cs typeface="Arial MT"/>
              </a:rPr>
              <a:t>blue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represents 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unsuccessful launch, and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Class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1 </a:t>
            </a:r>
            <a:r>
              <a:rPr dirty="0" sz="2000" spc="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dirty="0" sz="2000" spc="-5">
                <a:solidFill>
                  <a:srgbClr val="FF9900"/>
                </a:solidFill>
                <a:latin typeface="Arial MT"/>
                <a:cs typeface="Arial MT"/>
              </a:rPr>
              <a:t>orange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represents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launch.</a:t>
            </a:r>
            <a:endParaRPr sz="2000">
              <a:latin typeface="Arial MT"/>
              <a:cs typeface="Arial MT"/>
            </a:endParaRPr>
          </a:p>
          <a:p>
            <a:pPr marL="199390" marR="111125" indent="-187325">
              <a:lnSpc>
                <a:spcPct val="8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In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most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cases,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launch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outcome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seems </a:t>
            </a:r>
            <a:r>
              <a:rPr dirty="0" sz="2200" spc="-5">
                <a:latin typeface="Arial MT"/>
                <a:cs typeface="Arial MT"/>
              </a:rPr>
              <a:t>to be </a:t>
            </a:r>
            <a:r>
              <a:rPr dirty="0" sz="2200">
                <a:latin typeface="Arial MT"/>
                <a:cs typeface="Arial MT"/>
              </a:rPr>
              <a:t>correlated </a:t>
            </a:r>
            <a:r>
              <a:rPr dirty="0" sz="2200" spc="-5">
                <a:latin typeface="Arial MT"/>
                <a:cs typeface="Arial MT"/>
              </a:rPr>
              <a:t>with the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flight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25">
                <a:latin typeface="Arial MT"/>
                <a:cs typeface="Arial MT"/>
              </a:rPr>
              <a:t>number.</a:t>
            </a:r>
            <a:endParaRPr sz="2200">
              <a:latin typeface="Arial MT"/>
              <a:cs typeface="Arial MT"/>
            </a:endParaRPr>
          </a:p>
          <a:p>
            <a:pPr marL="199390" marR="262890" indent="-187325">
              <a:lnSpc>
                <a:spcPct val="8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On the other hand, in </a:t>
            </a:r>
            <a:r>
              <a:rPr dirty="0" sz="2200" spc="-20" b="1">
                <a:latin typeface="Arial"/>
                <a:cs typeface="Arial"/>
              </a:rPr>
              <a:t>GTO </a:t>
            </a:r>
            <a:r>
              <a:rPr dirty="0" sz="2200" spc="-5">
                <a:latin typeface="Arial MT"/>
                <a:cs typeface="Arial MT"/>
              </a:rPr>
              <a:t>orbit,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there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seems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be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 b="1">
                <a:latin typeface="Arial"/>
                <a:cs typeface="Arial"/>
              </a:rPr>
              <a:t>no</a:t>
            </a:r>
            <a:r>
              <a:rPr dirty="0" sz="2200" spc="-20" b="1">
                <a:latin typeface="Arial"/>
                <a:cs typeface="Arial"/>
              </a:rPr>
              <a:t> </a:t>
            </a:r>
            <a:r>
              <a:rPr dirty="0" sz="2200">
                <a:latin typeface="Arial MT"/>
                <a:cs typeface="Arial MT"/>
              </a:rPr>
              <a:t>relationship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between flight numbers and </a:t>
            </a:r>
            <a:r>
              <a:rPr dirty="0" sz="2200">
                <a:latin typeface="Arial MT"/>
                <a:cs typeface="Arial MT"/>
              </a:rPr>
              <a:t> success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rate.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8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SpaceX </a:t>
            </a:r>
            <a:r>
              <a:rPr dirty="0" sz="2200">
                <a:latin typeface="Arial MT"/>
                <a:cs typeface="Arial MT"/>
              </a:rPr>
              <a:t>starts </a:t>
            </a:r>
            <a:r>
              <a:rPr dirty="0" sz="2200" spc="-5">
                <a:latin typeface="Arial MT"/>
                <a:cs typeface="Arial MT"/>
              </a:rPr>
              <a:t>with LEO with </a:t>
            </a:r>
            <a:r>
              <a:rPr dirty="0" sz="2200">
                <a:latin typeface="Arial MT"/>
                <a:cs typeface="Arial MT"/>
              </a:rPr>
              <a:t>a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moderate success rate, </a:t>
            </a:r>
            <a:r>
              <a:rPr dirty="0" sz="2200" spc="-5">
                <a:latin typeface="Arial MT"/>
                <a:cs typeface="Arial MT"/>
              </a:rPr>
              <a:t>and it </a:t>
            </a:r>
            <a:r>
              <a:rPr dirty="0" sz="2200">
                <a:latin typeface="Arial MT"/>
                <a:cs typeface="Arial MT"/>
              </a:rPr>
              <a:t> seems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that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VLEO,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which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has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a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high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success rate, </a:t>
            </a:r>
            <a:r>
              <a:rPr dirty="0" sz="2200" spc="-5">
                <a:latin typeface="Arial MT"/>
                <a:cs typeface="Arial MT"/>
              </a:rPr>
              <a:t>is used the </a:t>
            </a:r>
            <a:r>
              <a:rPr dirty="0" sz="2200">
                <a:latin typeface="Arial MT"/>
                <a:cs typeface="Arial MT"/>
              </a:rPr>
              <a:t>most </a:t>
            </a:r>
            <a:r>
              <a:rPr dirty="0" sz="2200" spc="-5">
                <a:latin typeface="Arial MT"/>
                <a:cs typeface="Arial MT"/>
              </a:rPr>
              <a:t>in </a:t>
            </a:r>
            <a:r>
              <a:rPr dirty="0" sz="2200">
                <a:latin typeface="Arial MT"/>
                <a:cs typeface="Arial MT"/>
              </a:rPr>
              <a:t> recent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launches.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381367" cy="46973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3265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Payload</a:t>
            </a:r>
            <a:r>
              <a:rPr dirty="0" spc="-40"/>
              <a:t> </a:t>
            </a:r>
            <a:r>
              <a:rPr dirty="0"/>
              <a:t>vs.</a:t>
            </a:r>
            <a:r>
              <a:rPr dirty="0" spc="-30"/>
              <a:t> </a:t>
            </a:r>
            <a:r>
              <a:rPr dirty="0" spc="-10"/>
              <a:t>Orbit</a:t>
            </a:r>
            <a:r>
              <a:rPr dirty="0" spc="-100"/>
              <a:t> </a:t>
            </a:r>
            <a:r>
              <a:rPr dirty="0" spc="-55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8440"/>
            <a:ext cx="4632960" cy="39770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165" indent="-1778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Clas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s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dirty="0" sz="2000" spc="-53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dirty="0" sz="2000" spc="-5">
                <a:solidFill>
                  <a:srgbClr val="0B5394"/>
                </a:solidFill>
                <a:latin typeface="Arial MT"/>
                <a:cs typeface="Arial MT"/>
              </a:rPr>
              <a:t>blue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represents 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unsuccessful launch, and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Class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1 </a:t>
            </a:r>
            <a:r>
              <a:rPr dirty="0" sz="2000" spc="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dirty="0" sz="2000" spc="-5">
                <a:solidFill>
                  <a:srgbClr val="FF9900"/>
                </a:solidFill>
                <a:latin typeface="Arial MT"/>
                <a:cs typeface="Arial MT"/>
              </a:rPr>
              <a:t>orange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dirty="0" sz="20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represents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launch.</a:t>
            </a:r>
            <a:endParaRPr sz="20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With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heavy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payloads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successful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landing or positive landing </a:t>
            </a:r>
            <a:r>
              <a:rPr dirty="0" sz="2200">
                <a:latin typeface="Arial MT"/>
                <a:cs typeface="Arial MT"/>
              </a:rPr>
              <a:t>rate </a:t>
            </a:r>
            <a:r>
              <a:rPr dirty="0" sz="2200" spc="-5">
                <a:latin typeface="Arial MT"/>
                <a:cs typeface="Arial MT"/>
              </a:rPr>
              <a:t>are </a:t>
            </a:r>
            <a:r>
              <a:rPr dirty="0" sz="2200">
                <a:latin typeface="Arial MT"/>
                <a:cs typeface="Arial MT"/>
              </a:rPr>
              <a:t> more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for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LEO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and ISS.</a:t>
            </a:r>
            <a:endParaRPr sz="2200">
              <a:latin typeface="Arial MT"/>
              <a:cs typeface="Arial MT"/>
            </a:endParaRPr>
          </a:p>
          <a:p>
            <a:pPr marL="199390" marR="1739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20">
                <a:latin typeface="Arial MT"/>
                <a:cs typeface="Arial MT"/>
              </a:rPr>
              <a:t>However, </a:t>
            </a:r>
            <a:r>
              <a:rPr dirty="0" sz="2200" spc="-5">
                <a:latin typeface="Arial MT"/>
                <a:cs typeface="Arial MT"/>
              </a:rPr>
              <a:t>in the </a:t>
            </a:r>
            <a:r>
              <a:rPr dirty="0" sz="2200">
                <a:latin typeface="Arial MT"/>
                <a:cs typeface="Arial MT"/>
              </a:rPr>
              <a:t>case </a:t>
            </a:r>
            <a:r>
              <a:rPr dirty="0" sz="2200" spc="-5">
                <a:latin typeface="Arial MT"/>
                <a:cs typeface="Arial MT"/>
              </a:rPr>
              <a:t>of </a:t>
            </a:r>
            <a:r>
              <a:rPr dirty="0" sz="2200" spc="-15">
                <a:latin typeface="Arial MT"/>
                <a:cs typeface="Arial MT"/>
              </a:rPr>
              <a:t>GTO, </a:t>
            </a:r>
            <a:r>
              <a:rPr dirty="0" sz="2200" spc="-5">
                <a:latin typeface="Arial MT"/>
                <a:cs typeface="Arial MT"/>
              </a:rPr>
              <a:t>it is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hard to distinguish between the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positive landing </a:t>
            </a:r>
            <a:r>
              <a:rPr dirty="0" sz="2200">
                <a:latin typeface="Arial MT"/>
                <a:cs typeface="Arial MT"/>
              </a:rPr>
              <a:t>rate </a:t>
            </a:r>
            <a:r>
              <a:rPr dirty="0" sz="2200" spc="-5">
                <a:latin typeface="Arial MT"/>
                <a:cs typeface="Arial MT"/>
              </a:rPr>
              <a:t>and the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negative landing because they are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all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gathered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20">
                <a:latin typeface="Arial MT"/>
                <a:cs typeface="Arial MT"/>
              </a:rPr>
              <a:t>together.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326000" cy="46408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0712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Launch</a:t>
            </a:r>
            <a:r>
              <a:rPr dirty="0" spc="-25"/>
              <a:t> </a:t>
            </a:r>
            <a:r>
              <a:rPr dirty="0" spc="-10"/>
              <a:t>Success</a:t>
            </a:r>
            <a:r>
              <a:rPr dirty="0" spc="-95"/>
              <a:t> </a:t>
            </a:r>
            <a:r>
              <a:rPr dirty="0" spc="-65"/>
              <a:t>Yearly</a:t>
            </a:r>
            <a:r>
              <a:rPr dirty="0" spc="-90"/>
              <a:t> </a:t>
            </a:r>
            <a:r>
              <a:rPr dirty="0" spc="-3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7424"/>
            <a:ext cx="4634865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31750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Since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2013,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success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rate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has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continued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 b="1">
                <a:latin typeface="Arial"/>
                <a:cs typeface="Arial"/>
              </a:rPr>
              <a:t>increase</a:t>
            </a:r>
            <a:r>
              <a:rPr dirty="0" sz="2200" spc="-15" b="1">
                <a:latin typeface="Arial"/>
                <a:cs typeface="Arial"/>
              </a:rPr>
              <a:t> </a:t>
            </a:r>
            <a:r>
              <a:rPr dirty="0" sz="2200" spc="-5">
                <a:latin typeface="Arial MT"/>
                <a:cs typeface="Arial MT"/>
              </a:rPr>
              <a:t>until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2017.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rate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decreased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slightly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in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2018.</a:t>
            </a:r>
            <a:endParaRPr sz="2200">
              <a:latin typeface="Arial MT"/>
              <a:cs typeface="Arial MT"/>
            </a:endParaRPr>
          </a:p>
          <a:p>
            <a:pPr marL="199390" marR="3352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25">
                <a:latin typeface="Arial MT"/>
                <a:cs typeface="Arial MT"/>
              </a:rPr>
              <a:t>Recently, </a:t>
            </a:r>
            <a:r>
              <a:rPr dirty="0" sz="2200" spc="-5">
                <a:latin typeface="Arial MT"/>
                <a:cs typeface="Arial MT"/>
              </a:rPr>
              <a:t>it has </a:t>
            </a:r>
            <a:r>
              <a:rPr dirty="0" sz="2200">
                <a:latin typeface="Arial MT"/>
                <a:cs typeface="Arial MT"/>
              </a:rPr>
              <a:t>shown a success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rate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of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about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 i="1">
                <a:latin typeface="Arial"/>
                <a:cs typeface="Arial"/>
              </a:rPr>
              <a:t>80%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666875" cy="3873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8275" y="2859397"/>
            <a:ext cx="8699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Section</a:t>
            </a:r>
            <a:r>
              <a:rPr dirty="0" sz="16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100" y="3237975"/>
            <a:ext cx="5547900" cy="868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8275" y="3330304"/>
            <a:ext cx="299910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FFFFFF"/>
                </a:solidFill>
              </a:rPr>
              <a:t>ED</a:t>
            </a:r>
            <a:r>
              <a:rPr dirty="0">
                <a:solidFill>
                  <a:srgbClr val="FFFFFF"/>
                </a:solidFill>
              </a:rPr>
              <a:t>A</a:t>
            </a:r>
            <a:r>
              <a:rPr dirty="0" spc="-215">
                <a:solidFill>
                  <a:srgbClr val="FFFFFF"/>
                </a:solidFill>
              </a:rPr>
              <a:t> </a:t>
            </a:r>
            <a:r>
              <a:rPr dirty="0" spc="-5">
                <a:solidFill>
                  <a:srgbClr val="FFFFFF"/>
                </a:solidFill>
              </a:rPr>
              <a:t>wit</a:t>
            </a:r>
            <a:r>
              <a:rPr dirty="0">
                <a:solidFill>
                  <a:srgbClr val="FFFFFF"/>
                </a:solidFill>
              </a:rPr>
              <a:t>h</a:t>
            </a:r>
            <a:r>
              <a:rPr dirty="0" spc="-5">
                <a:solidFill>
                  <a:srgbClr val="FFFFFF"/>
                </a:solidFill>
              </a:rPr>
              <a:t> SQL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7012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All</a:t>
            </a:r>
            <a:r>
              <a:rPr dirty="0" spc="-40"/>
              <a:t> </a:t>
            </a:r>
            <a:r>
              <a:rPr dirty="0" spc="-5"/>
              <a:t>Launch</a:t>
            </a:r>
            <a:r>
              <a:rPr dirty="0" spc="-30"/>
              <a:t> </a:t>
            </a:r>
            <a:r>
              <a:rPr dirty="0" spc="-10"/>
              <a:t>Site</a:t>
            </a:r>
            <a:r>
              <a:rPr dirty="0" spc="-40"/>
              <a:t> </a:t>
            </a:r>
            <a:r>
              <a:rPr dirty="0" spc="-5"/>
              <a:t>Names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009390" cy="80962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89535" rIns="0" bIns="0" rtlCol="0" vert="horz">
            <a:spAutoFit/>
          </a:bodyPr>
          <a:lstStyle/>
          <a:p>
            <a:pPr marL="85725" marR="153670">
              <a:lnSpc>
                <a:spcPct val="100000"/>
              </a:lnSpc>
              <a:spcBef>
                <a:spcPts val="705"/>
              </a:spcBef>
            </a:pPr>
            <a:r>
              <a:rPr dirty="0" sz="2000" spc="-5">
                <a:latin typeface="Consolas"/>
                <a:cs typeface="Consolas"/>
              </a:rPr>
              <a:t>SELECT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DISTINCT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LAUNCH_SITE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2965624"/>
            <a:ext cx="10039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525" y="3431500"/>
            <a:ext cx="1795200" cy="24220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51800" y="1447424"/>
            <a:ext cx="4523740" cy="288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2349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Whe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SQ</a:t>
            </a:r>
            <a:r>
              <a:rPr dirty="0" sz="2200">
                <a:latin typeface="Arial MT"/>
                <a:cs typeface="Arial MT"/>
              </a:rPr>
              <a:t>L</a:t>
            </a:r>
            <a:r>
              <a:rPr dirty="0" sz="2200" spc="-5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DISTINC</a:t>
            </a:r>
            <a:r>
              <a:rPr dirty="0" sz="2200">
                <a:latin typeface="Consolas"/>
                <a:cs typeface="Consolas"/>
              </a:rPr>
              <a:t>T</a:t>
            </a:r>
            <a:r>
              <a:rPr dirty="0" sz="2200" spc="-590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clause</a:t>
            </a:r>
            <a:r>
              <a:rPr dirty="0" sz="2200" spc="-5">
                <a:latin typeface="Arial MT"/>
                <a:cs typeface="Arial MT"/>
              </a:rPr>
              <a:t> is  </a:t>
            </a:r>
            <a:r>
              <a:rPr dirty="0" sz="2200" spc="-5">
                <a:latin typeface="Arial MT"/>
                <a:cs typeface="Arial MT"/>
              </a:rPr>
              <a:t>used in the </a:t>
            </a:r>
            <a:r>
              <a:rPr dirty="0" sz="2200" spc="-35">
                <a:latin typeface="Arial MT"/>
                <a:cs typeface="Arial MT"/>
              </a:rPr>
              <a:t>query, </a:t>
            </a:r>
            <a:r>
              <a:rPr dirty="0" sz="2200" spc="-5">
                <a:latin typeface="Arial MT"/>
                <a:cs typeface="Arial MT"/>
              </a:rPr>
              <a:t>only unique </a:t>
            </a:r>
            <a:r>
              <a:rPr dirty="0" sz="2200">
                <a:latin typeface="Arial MT"/>
                <a:cs typeface="Arial MT"/>
              </a:rPr>
              <a:t> values </a:t>
            </a:r>
            <a:r>
              <a:rPr dirty="0" sz="2200" spc="-5">
                <a:latin typeface="Arial MT"/>
                <a:cs typeface="Arial MT"/>
              </a:rPr>
              <a:t>are displayed in the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Launch_Sit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85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column</a:t>
            </a:r>
            <a:r>
              <a:rPr dirty="0" sz="2200" spc="-5">
                <a:latin typeface="Arial MT"/>
                <a:cs typeface="Arial MT"/>
              </a:rPr>
              <a:t> fro</a:t>
            </a:r>
            <a:r>
              <a:rPr dirty="0" sz="2200">
                <a:latin typeface="Arial MT"/>
                <a:cs typeface="Arial MT"/>
              </a:rPr>
              <a:t>m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  </a:t>
            </a:r>
            <a:r>
              <a:rPr dirty="0" sz="2200" spc="-5">
                <a:latin typeface="Consolas"/>
                <a:cs typeface="Consolas"/>
              </a:rPr>
              <a:t>Space</a:t>
            </a:r>
            <a:r>
              <a:rPr dirty="0" sz="2200">
                <a:latin typeface="Consolas"/>
                <a:cs typeface="Consolas"/>
              </a:rPr>
              <a:t>X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table.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There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are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four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unique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launch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sites: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CCAFS LC-40, CCAFS SLC-40,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KSC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LC-39A,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45">
                <a:latin typeface="Arial MT"/>
                <a:cs typeface="Arial MT"/>
              </a:rPr>
              <a:t>VAFB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SLC-4E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26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712709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Launch</a:t>
            </a:r>
            <a:r>
              <a:rPr dirty="0" spc="-20"/>
              <a:t> </a:t>
            </a:r>
            <a:r>
              <a:rPr dirty="0" spc="-10"/>
              <a:t>Site</a:t>
            </a:r>
            <a:r>
              <a:rPr dirty="0" spc="-25"/>
              <a:t> </a:t>
            </a:r>
            <a:r>
              <a:rPr dirty="0" spc="-5"/>
              <a:t>Names</a:t>
            </a:r>
            <a:r>
              <a:rPr dirty="0" spc="-20"/>
              <a:t> </a:t>
            </a:r>
            <a:r>
              <a:rPr dirty="0" spc="-10"/>
              <a:t>Begin</a:t>
            </a:r>
            <a:r>
              <a:rPr dirty="0" spc="-3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5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246880" cy="137922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22225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750"/>
              </a:spcBef>
            </a:pPr>
            <a:r>
              <a:rPr dirty="0" sz="2000" spc="-5">
                <a:latin typeface="Consolas"/>
                <a:cs typeface="Consolas"/>
              </a:rPr>
              <a:t>SELECT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*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 marR="106045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WHERE LAUNCH_SITE LIKE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'CCA%' </a:t>
            </a:r>
            <a:r>
              <a:rPr dirty="0" sz="2000" spc="-1085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LIMIT</a:t>
            </a:r>
            <a:r>
              <a:rPr dirty="0" sz="2000" spc="5"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37761C"/>
                </a:solidFill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682524"/>
            <a:ext cx="10039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6750" y="1447424"/>
            <a:ext cx="4655185" cy="255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Only five </a:t>
            </a:r>
            <a:r>
              <a:rPr dirty="0" sz="2200">
                <a:latin typeface="Arial MT"/>
                <a:cs typeface="Arial MT"/>
              </a:rPr>
              <a:t>records </a:t>
            </a:r>
            <a:r>
              <a:rPr dirty="0" sz="2200" spc="-5">
                <a:latin typeface="Arial MT"/>
                <a:cs typeface="Arial MT"/>
              </a:rPr>
              <a:t>of the SpaceX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table were displayed using </a:t>
            </a:r>
            <a:r>
              <a:rPr dirty="0" sz="2200" spc="-5">
                <a:latin typeface="Consolas"/>
                <a:cs typeface="Consolas"/>
              </a:rPr>
              <a:t>LIMIT </a:t>
            </a:r>
            <a:r>
              <a:rPr dirty="0" sz="2200">
                <a:latin typeface="Consolas"/>
                <a:cs typeface="Consolas"/>
              </a:rPr>
              <a:t>5 </a:t>
            </a:r>
            <a:r>
              <a:rPr dirty="0" sz="2200" spc="-1195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clause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in the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35">
                <a:latin typeface="Arial MT"/>
                <a:cs typeface="Arial MT"/>
              </a:rPr>
              <a:t>query.</a:t>
            </a:r>
            <a:endParaRPr sz="2200">
              <a:latin typeface="Arial MT"/>
              <a:cs typeface="Arial MT"/>
            </a:endParaRPr>
          </a:p>
          <a:p>
            <a:pPr marL="199390" marR="41465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Usin</a:t>
            </a:r>
            <a:r>
              <a:rPr dirty="0" sz="2200">
                <a:latin typeface="Arial MT"/>
                <a:cs typeface="Arial MT"/>
              </a:rPr>
              <a:t>g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LIK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60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operato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 spc="-5">
                <a:latin typeface="Arial MT"/>
                <a:cs typeface="Arial MT"/>
              </a:rPr>
              <a:t> an</a:t>
            </a:r>
            <a:r>
              <a:rPr dirty="0" sz="2200">
                <a:latin typeface="Arial MT"/>
                <a:cs typeface="Arial MT"/>
              </a:rPr>
              <a:t>d</a:t>
            </a:r>
            <a:r>
              <a:rPr dirty="0" sz="2200" spc="-5">
                <a:latin typeface="Arial MT"/>
                <a:cs typeface="Arial MT"/>
              </a:rPr>
              <a:t> the  </a:t>
            </a:r>
            <a:r>
              <a:rPr dirty="0" sz="2200" spc="-5">
                <a:latin typeface="Arial MT"/>
                <a:cs typeface="Arial MT"/>
              </a:rPr>
              <a:t>percent </a:t>
            </a:r>
            <a:r>
              <a:rPr dirty="0" sz="2200">
                <a:latin typeface="Arial MT"/>
                <a:cs typeface="Arial MT"/>
              </a:rPr>
              <a:t>sign (</a:t>
            </a:r>
            <a:r>
              <a:rPr dirty="0" sz="2200">
                <a:latin typeface="Consolas"/>
                <a:cs typeface="Consolas"/>
              </a:rPr>
              <a:t>%</a:t>
            </a:r>
            <a:r>
              <a:rPr dirty="0" sz="2200">
                <a:latin typeface="Arial MT"/>
                <a:cs typeface="Arial MT"/>
              </a:rPr>
              <a:t>) </a:t>
            </a:r>
            <a:r>
              <a:rPr dirty="0" sz="2200" spc="-20">
                <a:latin typeface="Arial MT"/>
                <a:cs typeface="Arial MT"/>
              </a:rPr>
              <a:t>together, </a:t>
            </a:r>
            <a:r>
              <a:rPr dirty="0" sz="2200" spc="-5">
                <a:latin typeface="Arial MT"/>
                <a:cs typeface="Arial MT"/>
              </a:rPr>
              <a:t>the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Launch_Sit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85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nam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starting</a:t>
            </a:r>
            <a:r>
              <a:rPr dirty="0" sz="2200" spc="-5">
                <a:latin typeface="Arial MT"/>
                <a:cs typeface="Arial MT"/>
              </a:rPr>
              <a:t> with  </a:t>
            </a:r>
            <a:r>
              <a:rPr dirty="0" sz="2200" spc="-5">
                <a:latin typeface="Consolas"/>
                <a:cs typeface="Consolas"/>
              </a:rPr>
              <a:t>CA</a:t>
            </a:r>
            <a:r>
              <a:rPr dirty="0" sz="2200">
                <a:latin typeface="Consolas"/>
                <a:cs typeface="Consolas"/>
              </a:rPr>
              <a:t>A</a:t>
            </a:r>
            <a:r>
              <a:rPr dirty="0" sz="2200" spc="-600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could</a:t>
            </a:r>
            <a:r>
              <a:rPr dirty="0" sz="2200" spc="-5">
                <a:latin typeface="Arial MT"/>
                <a:cs typeface="Arial MT"/>
              </a:rPr>
              <a:t> b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called.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287801"/>
            <a:ext cx="10205090" cy="12805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26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09257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Total</a:t>
            </a:r>
            <a:r>
              <a:rPr dirty="0" spc="-40"/>
              <a:t> </a:t>
            </a:r>
            <a:r>
              <a:rPr dirty="0" spc="-10"/>
              <a:t>Payload</a:t>
            </a:r>
            <a:r>
              <a:rPr dirty="0" spc="-50"/>
              <a:t> </a:t>
            </a:r>
            <a:r>
              <a:rPr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536440" cy="151257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13589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  <a:tabLst>
                <a:tab pos="3566795" algn="l"/>
              </a:tabLst>
            </a:pPr>
            <a:r>
              <a:rPr dirty="0" sz="2000" spc="-5">
                <a:latin typeface="Consolas"/>
                <a:cs typeface="Consolas"/>
              </a:rPr>
              <a:t>SELECT SUM(PAYLOAD_MASS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KG_)</a:t>
            </a:r>
            <a:endParaRPr sz="2000">
              <a:latin typeface="Consolas"/>
              <a:cs typeface="Consolas"/>
            </a:endParaRPr>
          </a:p>
          <a:p>
            <a:pPr marL="85725" marR="182245" indent="914400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AS</a:t>
            </a:r>
            <a:r>
              <a:rPr dirty="0" sz="2000" spc="-9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total_payload_mass_kg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WHERE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CUSTOMER</a:t>
            </a:r>
            <a:r>
              <a:rPr dirty="0" sz="2000" spc="10"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dirty="0" sz="2000" spc="-25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'NASA</a:t>
            </a:r>
            <a:r>
              <a:rPr dirty="0" sz="2000" spc="-2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(CRS)'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604385" cy="2214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99390" marR="9359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Usin</a:t>
            </a:r>
            <a:r>
              <a:rPr dirty="0" sz="2200">
                <a:latin typeface="Arial MT"/>
                <a:cs typeface="Arial MT"/>
              </a:rPr>
              <a:t>g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SUM(</a:t>
            </a:r>
            <a:r>
              <a:rPr dirty="0" sz="2200">
                <a:latin typeface="Consolas"/>
                <a:cs typeface="Consolas"/>
              </a:rPr>
              <a:t>)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functio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  </a:t>
            </a:r>
            <a:r>
              <a:rPr dirty="0" sz="2200">
                <a:latin typeface="Arial MT"/>
                <a:cs typeface="Arial MT"/>
              </a:rPr>
              <a:t>calculate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sum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of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column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PAYLOAD_MASS</a:t>
            </a:r>
            <a:r>
              <a:rPr dirty="0" u="heavy" sz="2200" spc="118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KG_</a:t>
            </a:r>
            <a:r>
              <a:rPr dirty="0" sz="2200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WHER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clause,</a:t>
            </a:r>
            <a:r>
              <a:rPr dirty="0" sz="2200" spc="-5">
                <a:latin typeface="Arial MT"/>
                <a:cs typeface="Arial MT"/>
              </a:rPr>
              <a:t> filte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  </a:t>
            </a:r>
            <a:r>
              <a:rPr dirty="0" sz="2200" spc="-5">
                <a:latin typeface="Arial MT"/>
                <a:cs typeface="Arial MT"/>
              </a:rPr>
              <a:t>dataset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perform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calculations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only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f </a:t>
            </a:r>
            <a:r>
              <a:rPr dirty="0" sz="2200" spc="-5">
                <a:latin typeface="Consolas"/>
                <a:cs typeface="Consolas"/>
              </a:rPr>
              <a:t>Custome</a:t>
            </a:r>
            <a:r>
              <a:rPr dirty="0" sz="2200">
                <a:latin typeface="Consolas"/>
                <a:cs typeface="Consolas"/>
              </a:rPr>
              <a:t>r</a:t>
            </a:r>
            <a:r>
              <a:rPr dirty="0" sz="2200" spc="-59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s </a:t>
            </a:r>
            <a:r>
              <a:rPr dirty="0" sz="2200" spc="-5">
                <a:latin typeface="Consolas"/>
                <a:cs typeface="Consolas"/>
              </a:rPr>
              <a:t>NAS</a:t>
            </a:r>
            <a:r>
              <a:rPr dirty="0" sz="2200">
                <a:latin typeface="Consolas"/>
                <a:cs typeface="Consolas"/>
              </a:rPr>
              <a:t>A</a:t>
            </a:r>
            <a:r>
              <a:rPr dirty="0" sz="2200" spc="-10">
                <a:latin typeface="Consolas"/>
                <a:cs typeface="Consolas"/>
              </a:rPr>
              <a:t> </a:t>
            </a:r>
            <a:r>
              <a:rPr dirty="0" sz="2200" spc="-5">
                <a:latin typeface="Consolas"/>
                <a:cs typeface="Consolas"/>
              </a:rPr>
              <a:t>(CRS</a:t>
            </a:r>
            <a:r>
              <a:rPr dirty="0" sz="2200" spc="20">
                <a:latin typeface="Consolas"/>
                <a:cs typeface="Consolas"/>
              </a:rPr>
              <a:t>)</a:t>
            </a:r>
            <a:r>
              <a:rPr dirty="0" sz="2200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700"/>
            <a:ext cx="2687149" cy="9719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26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6280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Average </a:t>
            </a:r>
            <a:r>
              <a:rPr dirty="0" spc="-10"/>
              <a:t>Payload</a:t>
            </a:r>
            <a:r>
              <a:rPr dirty="0" spc="-25"/>
              <a:t> </a:t>
            </a:r>
            <a:r>
              <a:rPr dirty="0" spc="-5"/>
              <a:t>Mass</a:t>
            </a:r>
            <a:r>
              <a:rPr dirty="0" spc="-15"/>
              <a:t> </a:t>
            </a:r>
            <a:r>
              <a:rPr dirty="0" spc="-5"/>
              <a:t>by</a:t>
            </a:r>
            <a:r>
              <a:rPr dirty="0" spc="-15"/>
              <a:t> </a:t>
            </a:r>
            <a:r>
              <a:rPr dirty="0" spc="-5"/>
              <a:t>F9</a:t>
            </a:r>
            <a:r>
              <a:rPr dirty="0" spc="-20"/>
              <a:t> </a:t>
            </a:r>
            <a:r>
              <a:rPr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848860" cy="151257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13589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  <a:tabLst>
                <a:tab pos="3566795" algn="l"/>
              </a:tabLst>
            </a:pPr>
            <a:r>
              <a:rPr dirty="0" sz="2000" spc="-5">
                <a:latin typeface="Consolas"/>
                <a:cs typeface="Consolas"/>
              </a:rPr>
              <a:t>SELECT AVG(PAYLOAD_MASS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KG_)</a:t>
            </a:r>
            <a:endParaRPr sz="2000">
              <a:latin typeface="Consolas"/>
              <a:cs typeface="Consolas"/>
            </a:endParaRPr>
          </a:p>
          <a:p>
            <a:pPr marL="85725" marR="773430" indent="914400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AS</a:t>
            </a:r>
            <a:r>
              <a:rPr dirty="0" sz="2000" spc="-9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avg_payload_mass_kg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WHERE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BOOSTER_VERSION</a:t>
            </a:r>
            <a:r>
              <a:rPr dirty="0" sz="2000" spc="30"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dirty="0" sz="2000" spc="-25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'F9</a:t>
            </a:r>
            <a:r>
              <a:rPr dirty="0" sz="2000" spc="-2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v1.1'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604385" cy="2214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68707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3324860" algn="l"/>
              </a:tabLst>
            </a:pPr>
            <a:r>
              <a:rPr dirty="0" sz="2200" spc="-5">
                <a:latin typeface="Arial MT"/>
                <a:cs typeface="Arial MT"/>
              </a:rPr>
              <a:t>Usin</a:t>
            </a:r>
            <a:r>
              <a:rPr dirty="0" sz="2200">
                <a:latin typeface="Arial MT"/>
                <a:cs typeface="Arial MT"/>
              </a:rPr>
              <a:t>g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AVG(</a:t>
            </a:r>
            <a:r>
              <a:rPr dirty="0" sz="2200">
                <a:latin typeface="Consolas"/>
                <a:cs typeface="Consolas"/>
              </a:rPr>
              <a:t>)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functio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  </a:t>
            </a:r>
            <a:r>
              <a:rPr dirty="0" sz="2200">
                <a:latin typeface="Arial MT"/>
                <a:cs typeface="Arial MT"/>
              </a:rPr>
              <a:t>calculate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average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value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of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column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PAYLOAD_MASS</a:t>
            </a:r>
            <a:r>
              <a:rPr dirty="0" u="heavy" sz="22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200">
                <a:latin typeface="Consolas"/>
                <a:cs typeface="Consolas"/>
              </a:rPr>
              <a:t>KG_</a:t>
            </a:r>
            <a:r>
              <a:rPr dirty="0" sz="2200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WHER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clause,</a:t>
            </a:r>
            <a:r>
              <a:rPr dirty="0" sz="2200" spc="-5">
                <a:latin typeface="Arial MT"/>
                <a:cs typeface="Arial MT"/>
              </a:rPr>
              <a:t> filte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  </a:t>
            </a:r>
            <a:r>
              <a:rPr dirty="0" sz="2200" spc="-5">
                <a:latin typeface="Arial MT"/>
                <a:cs typeface="Arial MT"/>
              </a:rPr>
              <a:t>dataset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perform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calculations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only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f </a:t>
            </a:r>
            <a:r>
              <a:rPr dirty="0" sz="2200" spc="-5">
                <a:latin typeface="Consolas"/>
                <a:cs typeface="Consolas"/>
              </a:rPr>
              <a:t>Booster_versio</a:t>
            </a:r>
            <a:r>
              <a:rPr dirty="0" sz="2200">
                <a:latin typeface="Consolas"/>
                <a:cs typeface="Consolas"/>
              </a:rPr>
              <a:t>n</a:t>
            </a:r>
            <a:r>
              <a:rPr dirty="0" sz="2200" spc="-58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s </a:t>
            </a:r>
            <a:r>
              <a:rPr dirty="0" sz="2200" spc="-5">
                <a:latin typeface="Consolas"/>
                <a:cs typeface="Consolas"/>
              </a:rPr>
              <a:t>F</a:t>
            </a:r>
            <a:r>
              <a:rPr dirty="0" sz="2200">
                <a:latin typeface="Consolas"/>
                <a:cs typeface="Consolas"/>
              </a:rPr>
              <a:t>9</a:t>
            </a:r>
            <a:r>
              <a:rPr dirty="0" sz="2200" spc="-10">
                <a:latin typeface="Consolas"/>
                <a:cs typeface="Consolas"/>
              </a:rPr>
              <a:t> </a:t>
            </a:r>
            <a:r>
              <a:rPr dirty="0" sz="2200" spc="-5">
                <a:latin typeface="Consolas"/>
                <a:cs typeface="Consolas"/>
              </a:rPr>
              <a:t>v1.</a:t>
            </a:r>
            <a:r>
              <a:rPr dirty="0" sz="2200" spc="10">
                <a:latin typeface="Consolas"/>
                <a:cs typeface="Consolas"/>
              </a:rPr>
              <a:t>1</a:t>
            </a:r>
            <a:r>
              <a:rPr dirty="0" sz="2200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699"/>
            <a:ext cx="2687324" cy="10095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26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15" y="1671842"/>
            <a:ext cx="5545455" cy="3985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279" indent="-196215">
              <a:lnSpc>
                <a:spcPct val="100000"/>
              </a:lnSpc>
              <a:spcBef>
                <a:spcPts val="100"/>
              </a:spcBef>
              <a:buChar char="•"/>
              <a:tabLst>
                <a:tab pos="208915" algn="l"/>
              </a:tabLst>
            </a:pPr>
            <a:r>
              <a:rPr dirty="0" sz="2400" spc="-5" b="1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dirty="0" sz="2400" spc="-4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dirty="0" sz="2400" spc="-4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292929"/>
                </a:solidFill>
                <a:latin typeface="Arial"/>
                <a:cs typeface="Arial"/>
              </a:rPr>
              <a:t>methodologies</a:t>
            </a:r>
            <a:endParaRPr sz="2400">
              <a:latin typeface="Arial"/>
              <a:cs typeface="Arial"/>
            </a:endParaRPr>
          </a:p>
          <a:p>
            <a:pPr lvl="1" marL="894080" indent="-382905">
              <a:lnSpc>
                <a:spcPct val="100000"/>
              </a:lnSpc>
              <a:spcBef>
                <a:spcPts val="15"/>
              </a:spcBef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000" spc="-1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endParaRPr sz="2000">
              <a:latin typeface="Arial MT"/>
              <a:cs typeface="Arial MT"/>
            </a:endParaRPr>
          </a:p>
          <a:p>
            <a:pPr lvl="1" marL="894080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000" spc="-1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000">
              <a:latin typeface="Arial MT"/>
              <a:cs typeface="Arial MT"/>
            </a:endParaRPr>
          </a:p>
          <a:p>
            <a:pPr lvl="1" marL="894080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dirty="0" sz="2000" spc="-1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endParaRPr sz="2000">
              <a:latin typeface="Arial MT"/>
              <a:cs typeface="Arial MT"/>
            </a:endParaRPr>
          </a:p>
          <a:p>
            <a:pPr lvl="1" marL="894080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ED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000" spc="-114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wit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h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 SQL</a:t>
            </a:r>
            <a:endParaRPr sz="2000">
              <a:latin typeface="Arial MT"/>
              <a:cs typeface="Arial MT"/>
            </a:endParaRPr>
          </a:p>
          <a:p>
            <a:pPr lvl="1" marL="894080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Building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dirty="0" sz="20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0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endParaRPr sz="2000">
              <a:latin typeface="Arial MT"/>
              <a:cs typeface="Arial MT"/>
            </a:endParaRPr>
          </a:p>
          <a:p>
            <a:pPr lvl="1" marL="894080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Building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dirty="0" sz="20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000">
              <a:latin typeface="Arial MT"/>
              <a:cs typeface="Arial MT"/>
            </a:endParaRPr>
          </a:p>
          <a:p>
            <a:pPr lvl="1" marL="894080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dirty="0" sz="20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(Classification)</a:t>
            </a:r>
            <a:endParaRPr sz="2000">
              <a:latin typeface="Arial MT"/>
              <a:cs typeface="Arial MT"/>
            </a:endParaRPr>
          </a:p>
          <a:p>
            <a:pPr marL="208279" indent="-196215">
              <a:lnSpc>
                <a:spcPct val="100000"/>
              </a:lnSpc>
              <a:spcBef>
                <a:spcPts val="1385"/>
              </a:spcBef>
              <a:buChar char="•"/>
              <a:tabLst>
                <a:tab pos="208915" algn="l"/>
              </a:tabLst>
            </a:pPr>
            <a:r>
              <a:rPr dirty="0" sz="2400" spc="-5" b="1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dirty="0" sz="2400" spc="-35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dirty="0" sz="2400" spc="-3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dirty="0" sz="2400" spc="-25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  <a:p>
            <a:pPr lvl="1" marL="894080" indent="-382905">
              <a:lnSpc>
                <a:spcPct val="100000"/>
              </a:lnSpc>
              <a:spcBef>
                <a:spcPts val="15"/>
              </a:spcBef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dirty="0" sz="20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0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  <a:p>
            <a:pPr lvl="1" marL="894080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dirty="0" sz="20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20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endParaRPr sz="2000">
              <a:latin typeface="Arial MT"/>
              <a:cs typeface="Arial MT"/>
            </a:endParaRPr>
          </a:p>
          <a:p>
            <a:pPr lvl="1" marL="894080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dirty="0" sz="20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19163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Executive</a:t>
            </a:r>
            <a:r>
              <a:rPr dirty="0" spc="-95"/>
              <a:t> </a:t>
            </a:r>
            <a:r>
              <a:rPr dirty="0" spc="-5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94512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First</a:t>
            </a:r>
            <a:r>
              <a:rPr dirty="0" spc="-30"/>
              <a:t> </a:t>
            </a:r>
            <a:r>
              <a:rPr dirty="0" spc="-10"/>
              <a:t>Successful</a:t>
            </a:r>
            <a:r>
              <a:rPr dirty="0" spc="-30"/>
              <a:t> </a:t>
            </a:r>
            <a:r>
              <a:rPr dirty="0" spc="-10"/>
              <a:t>Ground</a:t>
            </a:r>
            <a:r>
              <a:rPr dirty="0" spc="-25"/>
              <a:t> </a:t>
            </a:r>
            <a:r>
              <a:rPr dirty="0" spc="-5"/>
              <a:t>Landing</a:t>
            </a:r>
            <a:r>
              <a:rPr dirty="0" spc="-20"/>
              <a:t> </a:t>
            </a:r>
            <a:r>
              <a:rPr dirty="0" spc="-5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005705" cy="1917064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18605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465"/>
              </a:spcBef>
            </a:pPr>
            <a:r>
              <a:rPr dirty="0" sz="2000" spc="-5">
                <a:latin typeface="Consolas"/>
                <a:cs typeface="Consolas"/>
              </a:rPr>
              <a:t>SELECT</a:t>
            </a:r>
            <a:r>
              <a:rPr dirty="0" sz="2000" spc="-6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MIN(DATE)</a:t>
            </a:r>
            <a:endParaRPr sz="2000">
              <a:latin typeface="Consolas"/>
              <a:cs typeface="Consolas"/>
            </a:endParaRPr>
          </a:p>
          <a:p>
            <a:pPr marL="85725" marR="170815" indent="278765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AS first_successful_landing_date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174240" algn="l"/>
              </a:tabLst>
            </a:pPr>
            <a:r>
              <a:rPr dirty="0" sz="2000" spc="-5">
                <a:latin typeface="Consolas"/>
                <a:cs typeface="Consolas"/>
              </a:rPr>
              <a:t>WHERE LANDING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OUTCOME</a:t>
            </a:r>
            <a:endParaRPr sz="2000">
              <a:latin typeface="Consolas"/>
              <a:cs typeface="Consolas"/>
            </a:endParaRPr>
          </a:p>
          <a:p>
            <a:pPr algn="ctr" marL="338455">
              <a:lnSpc>
                <a:spcPct val="100000"/>
              </a:lnSpc>
            </a:pPr>
            <a:r>
              <a:rPr dirty="0" sz="200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dirty="0" sz="2000" spc="-3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'Success</a:t>
            </a:r>
            <a:r>
              <a:rPr dirty="0" sz="2000" spc="-3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(ground</a:t>
            </a:r>
            <a:r>
              <a:rPr dirty="0" sz="2000" spc="-3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pad)'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4053823"/>
            <a:ext cx="10039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591685" cy="255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Usin</a:t>
            </a:r>
            <a:r>
              <a:rPr dirty="0" sz="2200">
                <a:latin typeface="Arial MT"/>
                <a:cs typeface="Arial MT"/>
              </a:rPr>
              <a:t>g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MIN(</a:t>
            </a:r>
            <a:r>
              <a:rPr dirty="0" sz="2200">
                <a:latin typeface="Consolas"/>
                <a:cs typeface="Consolas"/>
              </a:rPr>
              <a:t>)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functio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</a:t>
            </a:r>
            <a:r>
              <a:rPr dirty="0" sz="2200">
                <a:latin typeface="Arial MT"/>
                <a:cs typeface="Arial MT"/>
              </a:rPr>
              <a:t>o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fin</a:t>
            </a:r>
            <a:r>
              <a:rPr dirty="0" sz="2200">
                <a:latin typeface="Arial MT"/>
                <a:cs typeface="Arial MT"/>
              </a:rPr>
              <a:t>d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out  </a:t>
            </a:r>
            <a:r>
              <a:rPr dirty="0" sz="2200" spc="-5">
                <a:latin typeface="Arial MT"/>
                <a:cs typeface="Arial MT"/>
              </a:rPr>
              <a:t>the earliest date in the </a:t>
            </a:r>
            <a:r>
              <a:rPr dirty="0" sz="2200">
                <a:latin typeface="Arial MT"/>
                <a:cs typeface="Arial MT"/>
              </a:rPr>
              <a:t>column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DATE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199390" marR="16383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  <a:tab pos="1579245" algn="l"/>
              </a:tabLst>
            </a:pP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WHER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clause,</a:t>
            </a:r>
            <a:r>
              <a:rPr dirty="0" sz="2200" spc="-5">
                <a:latin typeface="Arial MT"/>
                <a:cs typeface="Arial MT"/>
              </a:rPr>
              <a:t> filte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  </a:t>
            </a:r>
            <a:r>
              <a:rPr dirty="0" sz="2200" spc="-5">
                <a:latin typeface="Arial MT"/>
                <a:cs typeface="Arial MT"/>
              </a:rPr>
              <a:t>dataset to perform </a:t>
            </a:r>
            <a:r>
              <a:rPr dirty="0" sz="2200">
                <a:latin typeface="Arial MT"/>
                <a:cs typeface="Arial MT"/>
              </a:rPr>
              <a:t>a search </a:t>
            </a:r>
            <a:r>
              <a:rPr dirty="0" sz="2200" spc="-5">
                <a:latin typeface="Arial MT"/>
                <a:cs typeface="Arial MT"/>
              </a:rPr>
              <a:t>only if </a:t>
            </a:r>
            <a:r>
              <a:rPr dirty="0" sz="2200" spc="-60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Landing</a:t>
            </a:r>
            <a:r>
              <a:rPr dirty="0" u="heavy" sz="2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200" spc="-5">
                <a:latin typeface="Consolas"/>
                <a:cs typeface="Consolas"/>
              </a:rPr>
              <a:t>outcom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8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s </a:t>
            </a:r>
            <a:r>
              <a:rPr dirty="0" sz="2200" spc="-5">
                <a:latin typeface="Consolas"/>
                <a:cs typeface="Consolas"/>
              </a:rPr>
              <a:t>Success  (ground</a:t>
            </a:r>
            <a:r>
              <a:rPr dirty="0" sz="2200" spc="-2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pad)</a:t>
            </a:r>
            <a:r>
              <a:rPr dirty="0" sz="2200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517200"/>
            <a:ext cx="3495224" cy="10133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26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31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62984"/>
            <a:ext cx="982091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/>
              <a:t>Successful</a:t>
            </a:r>
            <a:r>
              <a:rPr dirty="0" sz="2500" spc="-20"/>
              <a:t> </a:t>
            </a:r>
            <a:r>
              <a:rPr dirty="0" sz="2500" spc="-5"/>
              <a:t>Drone</a:t>
            </a:r>
            <a:r>
              <a:rPr dirty="0" sz="2500" spc="-10"/>
              <a:t> </a:t>
            </a:r>
            <a:r>
              <a:rPr dirty="0" sz="2500" spc="-5"/>
              <a:t>Ship</a:t>
            </a:r>
            <a:r>
              <a:rPr dirty="0" sz="2500" spc="-15"/>
              <a:t> </a:t>
            </a:r>
            <a:r>
              <a:rPr dirty="0" sz="2500" spc="-5"/>
              <a:t>Landing</a:t>
            </a:r>
            <a:r>
              <a:rPr dirty="0" sz="2500" spc="-10"/>
              <a:t> </a:t>
            </a:r>
            <a:r>
              <a:rPr dirty="0" sz="2500" spc="-5"/>
              <a:t>with</a:t>
            </a:r>
            <a:r>
              <a:rPr dirty="0" sz="2500" spc="-10"/>
              <a:t> </a:t>
            </a:r>
            <a:r>
              <a:rPr dirty="0" sz="2500" spc="-5"/>
              <a:t>Payload</a:t>
            </a:r>
            <a:r>
              <a:rPr dirty="0" sz="2500" spc="-20"/>
              <a:t> </a:t>
            </a:r>
            <a:r>
              <a:rPr dirty="0" sz="2500" spc="-5"/>
              <a:t>between</a:t>
            </a:r>
            <a:r>
              <a:rPr dirty="0" sz="2500" spc="-10"/>
              <a:t> </a:t>
            </a:r>
            <a:r>
              <a:rPr dirty="0" sz="2500" spc="-5"/>
              <a:t>4000</a:t>
            </a:r>
            <a:r>
              <a:rPr dirty="0" sz="2500" spc="-10"/>
              <a:t> </a:t>
            </a:r>
            <a:r>
              <a:rPr dirty="0" sz="2500" spc="-5"/>
              <a:t>and</a:t>
            </a:r>
            <a:r>
              <a:rPr dirty="0" sz="2500" spc="-10"/>
              <a:t> </a:t>
            </a:r>
            <a:r>
              <a:rPr dirty="0" sz="2500" spc="-5"/>
              <a:t>6000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0724" y="1917050"/>
            <a:ext cx="6936105" cy="1917064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186055" rIns="0" bIns="0" rtlCol="0" vert="horz">
            <a:spAutoFit/>
          </a:bodyPr>
          <a:lstStyle/>
          <a:p>
            <a:pPr marL="85725" marR="3775710">
              <a:lnSpc>
                <a:spcPct val="100000"/>
              </a:lnSpc>
              <a:spcBef>
                <a:spcPts val="1465"/>
              </a:spcBef>
            </a:pPr>
            <a:r>
              <a:rPr dirty="0" sz="2000" spc="-5">
                <a:latin typeface="Consolas"/>
                <a:cs typeface="Consolas"/>
              </a:rPr>
              <a:t>SELECT</a:t>
            </a:r>
            <a:r>
              <a:rPr dirty="0" sz="2000" spc="-9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BOOSTER_VERSION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542925" marR="103505" indent="-457200">
              <a:lnSpc>
                <a:spcPct val="100000"/>
              </a:lnSpc>
              <a:tabLst>
                <a:tab pos="2174240" algn="l"/>
                <a:tab pos="3188335" algn="l"/>
              </a:tabLst>
            </a:pPr>
            <a:r>
              <a:rPr dirty="0" sz="2000" spc="-5">
                <a:latin typeface="Consolas"/>
                <a:cs typeface="Consolas"/>
              </a:rPr>
              <a:t>WHERE LANDING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OUTCOME </a:t>
            </a:r>
            <a:r>
              <a:rPr dirty="0" sz="2000">
                <a:solidFill>
                  <a:srgbClr val="9900FF"/>
                </a:solidFill>
                <a:latin typeface="Consolas"/>
                <a:cs typeface="Consolas"/>
              </a:rPr>
              <a:t>=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'Success (drone ship)' </a:t>
            </a:r>
            <a:r>
              <a:rPr dirty="0" sz="200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AND (PAYLOAD_MASS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KG_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BETWEEN</a:t>
            </a:r>
            <a:r>
              <a:rPr dirty="0" sz="2000" spc="55"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37761C"/>
                </a:solidFill>
                <a:latin typeface="Consolas"/>
                <a:cs typeface="Consolas"/>
              </a:rPr>
              <a:t>4000</a:t>
            </a:r>
            <a:r>
              <a:rPr dirty="0" sz="2000" spc="-15">
                <a:solidFill>
                  <a:srgbClr val="37761C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AND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37761C"/>
                </a:solidFill>
                <a:latin typeface="Consolas"/>
                <a:cs typeface="Consolas"/>
              </a:rPr>
              <a:t>6000</a:t>
            </a:r>
            <a:r>
              <a:rPr dirty="0" sz="2000" spc="-5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925" y="4053823"/>
            <a:ext cx="10039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3475" y="4053823"/>
            <a:ext cx="6361430" cy="2214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WHER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clause,</a:t>
            </a:r>
            <a:r>
              <a:rPr dirty="0" sz="2200" spc="-5">
                <a:latin typeface="Arial MT"/>
                <a:cs typeface="Arial MT"/>
              </a:rPr>
              <a:t> filte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datase</a:t>
            </a:r>
            <a:r>
              <a:rPr dirty="0" sz="2200">
                <a:latin typeface="Arial MT"/>
                <a:cs typeface="Arial MT"/>
              </a:rPr>
              <a:t>t</a:t>
            </a:r>
            <a:r>
              <a:rPr dirty="0" sz="2200" spc="-5">
                <a:latin typeface="Arial MT"/>
                <a:cs typeface="Arial MT"/>
              </a:rPr>
              <a:t> t</a:t>
            </a:r>
            <a:r>
              <a:rPr dirty="0" sz="2200">
                <a:latin typeface="Arial MT"/>
                <a:cs typeface="Arial MT"/>
              </a:rPr>
              <a:t>o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perfor</a:t>
            </a:r>
            <a:r>
              <a:rPr dirty="0" sz="2200">
                <a:latin typeface="Arial MT"/>
                <a:cs typeface="Arial MT"/>
              </a:rPr>
              <a:t>m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a  search</a:t>
            </a:r>
            <a:r>
              <a:rPr dirty="0" sz="2200" spc="-5">
                <a:latin typeface="Arial MT"/>
                <a:cs typeface="Arial MT"/>
              </a:rPr>
              <a:t> i</a:t>
            </a:r>
            <a:r>
              <a:rPr dirty="0" sz="2200">
                <a:latin typeface="Arial MT"/>
                <a:cs typeface="Arial MT"/>
              </a:rPr>
              <a:t>f </a:t>
            </a:r>
            <a:r>
              <a:rPr dirty="0" sz="2200" spc="-5">
                <a:latin typeface="Consolas"/>
                <a:cs typeface="Consolas"/>
              </a:rPr>
              <a:t>Landing</a:t>
            </a:r>
            <a:r>
              <a:rPr dirty="0" u="heavy" sz="2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</a:t>
            </a:r>
            <a:r>
              <a:rPr dirty="0" u="heavy" sz="2200" spc="2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2200" spc="-5">
                <a:latin typeface="Consolas"/>
                <a:cs typeface="Consolas"/>
              </a:rPr>
              <a:t>outcom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8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s </a:t>
            </a:r>
            <a:r>
              <a:rPr dirty="0" sz="2200" spc="-5">
                <a:latin typeface="Consolas"/>
                <a:cs typeface="Consolas"/>
              </a:rPr>
              <a:t>Succes</a:t>
            </a:r>
            <a:r>
              <a:rPr dirty="0" sz="2200">
                <a:latin typeface="Consolas"/>
                <a:cs typeface="Consolas"/>
              </a:rPr>
              <a:t>s</a:t>
            </a:r>
            <a:r>
              <a:rPr dirty="0" sz="2200" spc="-10">
                <a:latin typeface="Consolas"/>
                <a:cs typeface="Consolas"/>
              </a:rPr>
              <a:t> </a:t>
            </a:r>
            <a:r>
              <a:rPr dirty="0" sz="2200" spc="-5">
                <a:latin typeface="Consolas"/>
                <a:cs typeface="Consolas"/>
              </a:rPr>
              <a:t>(drone  </a:t>
            </a:r>
            <a:r>
              <a:rPr dirty="0" sz="2200" spc="-5">
                <a:latin typeface="Consolas"/>
                <a:cs typeface="Consolas"/>
              </a:rPr>
              <a:t>ship)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algn="just" lvl="1" marL="885190" marR="32384" indent="-397510">
              <a:lnSpc>
                <a:spcPct val="100000"/>
              </a:lnSpc>
              <a:spcBef>
                <a:spcPts val="1400"/>
              </a:spcBef>
              <a:buChar char="○"/>
              <a:tabLst>
                <a:tab pos="885825" algn="l"/>
              </a:tabLst>
            </a:pPr>
            <a:r>
              <a:rPr dirty="0" sz="2200" spc="-5">
                <a:latin typeface="Arial MT"/>
                <a:cs typeface="Arial MT"/>
              </a:rPr>
              <a:t>Usin</a:t>
            </a:r>
            <a:r>
              <a:rPr dirty="0" sz="2200">
                <a:latin typeface="Arial MT"/>
                <a:cs typeface="Arial MT"/>
              </a:rPr>
              <a:t>g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AN</a:t>
            </a:r>
            <a:r>
              <a:rPr dirty="0" sz="2200">
                <a:latin typeface="Consolas"/>
                <a:cs typeface="Consolas"/>
              </a:rPr>
              <a:t>D</a:t>
            </a:r>
            <a:r>
              <a:rPr dirty="0" sz="2200" spc="-60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operato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 spc="-5">
                <a:latin typeface="Arial MT"/>
                <a:cs typeface="Arial MT"/>
              </a:rPr>
              <a:t> t</a:t>
            </a:r>
            <a:r>
              <a:rPr dirty="0" sz="2200">
                <a:latin typeface="Arial MT"/>
                <a:cs typeface="Arial MT"/>
              </a:rPr>
              <a:t>o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displa</a:t>
            </a:r>
            <a:r>
              <a:rPr dirty="0" sz="2200">
                <a:latin typeface="Arial MT"/>
                <a:cs typeface="Arial MT"/>
              </a:rPr>
              <a:t>y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a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record</a:t>
            </a:r>
            <a:r>
              <a:rPr dirty="0" sz="2200" spc="-5">
                <a:latin typeface="Arial MT"/>
                <a:cs typeface="Arial MT"/>
              </a:rPr>
              <a:t> if  </a:t>
            </a:r>
            <a:r>
              <a:rPr dirty="0" sz="2200" spc="-5">
                <a:latin typeface="Arial MT"/>
                <a:cs typeface="Arial MT"/>
              </a:rPr>
              <a:t>additional </a:t>
            </a:r>
            <a:r>
              <a:rPr dirty="0" sz="2200">
                <a:latin typeface="Arial MT"/>
                <a:cs typeface="Arial MT"/>
              </a:rPr>
              <a:t>condition </a:t>
            </a:r>
            <a:r>
              <a:rPr dirty="0" sz="2200" spc="-5">
                <a:latin typeface="Consolas"/>
                <a:cs typeface="Consolas"/>
              </a:rPr>
              <a:t>PAYLOAD_MASS</a:t>
            </a:r>
            <a:r>
              <a:rPr dirty="0" u="heavy" sz="220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</a:t>
            </a:r>
            <a:r>
              <a:rPr dirty="0" sz="2200" spc="-5">
                <a:latin typeface="Consolas"/>
                <a:cs typeface="Consolas"/>
              </a:rPr>
              <a:t>KG_ </a:t>
            </a:r>
            <a:r>
              <a:rPr dirty="0" sz="2200" spc="-5">
                <a:latin typeface="Arial MT"/>
                <a:cs typeface="Arial MT"/>
              </a:rPr>
              <a:t>is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between </a:t>
            </a:r>
            <a:r>
              <a:rPr dirty="0" sz="2200" spc="-5">
                <a:latin typeface="Consolas"/>
                <a:cs typeface="Consolas"/>
              </a:rPr>
              <a:t>4000</a:t>
            </a:r>
            <a:r>
              <a:rPr dirty="0" sz="220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and</a:t>
            </a:r>
            <a:r>
              <a:rPr dirty="0" sz="2200" spc="59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6000.</a:t>
            </a:r>
            <a:endParaRPr sz="22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850" y="4517200"/>
            <a:ext cx="1795199" cy="21414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505986"/>
            <a:ext cx="10224770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75"/>
              <a:t>Total</a:t>
            </a:r>
            <a:r>
              <a:rPr dirty="0" sz="3100" spc="-15"/>
              <a:t> </a:t>
            </a:r>
            <a:r>
              <a:rPr dirty="0" sz="3100" spc="-5"/>
              <a:t>Number</a:t>
            </a:r>
            <a:r>
              <a:rPr dirty="0" sz="3100" spc="-10"/>
              <a:t> </a:t>
            </a:r>
            <a:r>
              <a:rPr dirty="0" sz="3100" spc="-5"/>
              <a:t>of</a:t>
            </a:r>
            <a:r>
              <a:rPr dirty="0" sz="3100" spc="-15"/>
              <a:t> </a:t>
            </a:r>
            <a:r>
              <a:rPr dirty="0" sz="3100" spc="-10"/>
              <a:t>Successful</a:t>
            </a:r>
            <a:r>
              <a:rPr dirty="0" sz="3100" spc="-15"/>
              <a:t> </a:t>
            </a:r>
            <a:r>
              <a:rPr dirty="0" sz="3100" spc="-5"/>
              <a:t>and</a:t>
            </a:r>
            <a:r>
              <a:rPr dirty="0" sz="3100" spc="-10"/>
              <a:t> Failure</a:t>
            </a:r>
            <a:r>
              <a:rPr dirty="0" sz="3100" spc="-20"/>
              <a:t> </a:t>
            </a:r>
            <a:r>
              <a:rPr dirty="0" sz="3100"/>
              <a:t>Mission</a:t>
            </a:r>
            <a:r>
              <a:rPr dirty="0" sz="3100" spc="-10"/>
              <a:t> </a:t>
            </a:r>
            <a:r>
              <a:rPr dirty="0" sz="3100" spc="-5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848860" cy="151257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13589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</a:pPr>
            <a:r>
              <a:rPr dirty="0" sz="2000" spc="-5">
                <a:latin typeface="Consolas"/>
                <a:cs typeface="Consolas"/>
              </a:rPr>
              <a:t>SELECT</a:t>
            </a:r>
            <a:r>
              <a:rPr dirty="0" sz="2000" spc="-6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MISSION_OUTCOME,</a:t>
            </a:r>
            <a:endParaRPr sz="2000">
              <a:latin typeface="Consolas"/>
              <a:cs typeface="Consolas"/>
            </a:endParaRPr>
          </a:p>
          <a:p>
            <a:pPr marL="85725" marR="493395" indent="914400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COUNT(</a:t>
            </a:r>
            <a:r>
              <a:rPr dirty="0" sz="2000" spc="-5">
                <a:solidFill>
                  <a:srgbClr val="9900FF"/>
                </a:solidFill>
                <a:latin typeface="Consolas"/>
                <a:cs typeface="Consolas"/>
              </a:rPr>
              <a:t>*</a:t>
            </a:r>
            <a:r>
              <a:rPr dirty="0" sz="2000" spc="-5">
                <a:latin typeface="Consolas"/>
                <a:cs typeface="Consolas"/>
              </a:rPr>
              <a:t>)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AS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total_number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GROUP</a:t>
            </a:r>
            <a:r>
              <a:rPr dirty="0" sz="2000" spc="-4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BY</a:t>
            </a:r>
            <a:r>
              <a:rPr dirty="0" sz="2000" spc="-4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MISSION_OUTCOME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833620" cy="4906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93091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Usin</a:t>
            </a:r>
            <a:r>
              <a:rPr dirty="0" sz="2200">
                <a:latin typeface="Arial MT"/>
                <a:cs typeface="Arial MT"/>
              </a:rPr>
              <a:t>g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COUNT(</a:t>
            </a:r>
            <a:r>
              <a:rPr dirty="0" sz="2200">
                <a:latin typeface="Consolas"/>
                <a:cs typeface="Consolas"/>
              </a:rPr>
              <a:t>)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functio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  </a:t>
            </a:r>
            <a:r>
              <a:rPr dirty="0" sz="2200">
                <a:latin typeface="Arial MT"/>
                <a:cs typeface="Arial MT"/>
              </a:rPr>
              <a:t>calculate </a:t>
            </a:r>
            <a:r>
              <a:rPr dirty="0" sz="2200" spc="-5">
                <a:latin typeface="Arial MT"/>
                <a:cs typeface="Arial MT"/>
              </a:rPr>
              <a:t>the total number of </a:t>
            </a:r>
            <a:r>
              <a:rPr dirty="0" sz="2200">
                <a:latin typeface="Arial MT"/>
                <a:cs typeface="Arial MT"/>
              </a:rPr>
              <a:t> columns.</a:t>
            </a:r>
            <a:endParaRPr sz="2200">
              <a:latin typeface="Arial MT"/>
              <a:cs typeface="Arial MT"/>
            </a:endParaRPr>
          </a:p>
          <a:p>
            <a:pPr marL="199390" marR="56197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Usin</a:t>
            </a:r>
            <a:r>
              <a:rPr dirty="0" sz="2200">
                <a:latin typeface="Arial MT"/>
                <a:cs typeface="Arial MT"/>
              </a:rPr>
              <a:t>g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GROU</a:t>
            </a:r>
            <a:r>
              <a:rPr dirty="0" sz="2200">
                <a:latin typeface="Consolas"/>
                <a:cs typeface="Consolas"/>
              </a:rPr>
              <a:t>P</a:t>
            </a:r>
            <a:r>
              <a:rPr dirty="0" sz="2200" spc="-10">
                <a:latin typeface="Consolas"/>
                <a:cs typeface="Consolas"/>
              </a:rPr>
              <a:t> </a:t>
            </a:r>
            <a:r>
              <a:rPr dirty="0" sz="2200" spc="-5">
                <a:latin typeface="Consolas"/>
                <a:cs typeface="Consolas"/>
              </a:rPr>
              <a:t>B</a:t>
            </a:r>
            <a:r>
              <a:rPr dirty="0" sz="2200">
                <a:latin typeface="Consolas"/>
                <a:cs typeface="Consolas"/>
              </a:rPr>
              <a:t>Y</a:t>
            </a:r>
            <a:r>
              <a:rPr dirty="0" sz="2200" spc="-585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statement,  </a:t>
            </a:r>
            <a:r>
              <a:rPr dirty="0" sz="2200" spc="-5">
                <a:latin typeface="Arial MT"/>
                <a:cs typeface="Arial MT"/>
              </a:rPr>
              <a:t>groups </a:t>
            </a:r>
            <a:r>
              <a:rPr dirty="0" sz="2200">
                <a:latin typeface="Arial MT"/>
                <a:cs typeface="Arial MT"/>
              </a:rPr>
              <a:t>rows </a:t>
            </a:r>
            <a:r>
              <a:rPr dirty="0" sz="2200" spc="-5">
                <a:latin typeface="Arial MT"/>
                <a:cs typeface="Arial MT"/>
              </a:rPr>
              <a:t>that have the </a:t>
            </a:r>
            <a:r>
              <a:rPr dirty="0" sz="2200">
                <a:latin typeface="Arial MT"/>
                <a:cs typeface="Arial MT"/>
              </a:rPr>
              <a:t>same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values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into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summary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rows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find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 total number in each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Mission_outcome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199390" marR="71437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According to the </a:t>
            </a:r>
            <a:r>
              <a:rPr dirty="0" sz="2200">
                <a:latin typeface="Arial MT"/>
                <a:cs typeface="Arial MT"/>
              </a:rPr>
              <a:t>result, </a:t>
            </a:r>
            <a:r>
              <a:rPr dirty="0" sz="2200" spc="-5" i="1">
                <a:latin typeface="Arial"/>
                <a:cs typeface="Arial"/>
              </a:rPr>
              <a:t>SpaceX </a:t>
            </a:r>
            <a:r>
              <a:rPr dirty="0" sz="2200" spc="-605" i="1">
                <a:latin typeface="Arial"/>
                <a:cs typeface="Arial"/>
              </a:rPr>
              <a:t> </a:t>
            </a:r>
            <a:r>
              <a:rPr dirty="0" sz="2200">
                <a:latin typeface="Arial MT"/>
                <a:cs typeface="Arial MT"/>
              </a:rPr>
              <a:t>seems </a:t>
            </a:r>
            <a:r>
              <a:rPr dirty="0" sz="2200" spc="-5">
                <a:latin typeface="Arial MT"/>
                <a:cs typeface="Arial MT"/>
              </a:rPr>
              <a:t>to have </a:t>
            </a:r>
            <a:r>
              <a:rPr dirty="0" sz="2200" spc="-5" b="1">
                <a:latin typeface="Arial"/>
                <a:cs typeface="Arial"/>
              </a:rPr>
              <a:t>successfully 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completed nearly 99% of its 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missions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2025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32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700"/>
            <a:ext cx="4761799" cy="17856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33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3364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Boosters</a:t>
            </a:r>
            <a:r>
              <a:rPr dirty="0" spc="-40"/>
              <a:t> </a:t>
            </a:r>
            <a:r>
              <a:rPr dirty="0" spc="-5"/>
              <a:t>Carried</a:t>
            </a:r>
            <a:r>
              <a:rPr dirty="0" spc="-35"/>
              <a:t> </a:t>
            </a:r>
            <a:r>
              <a:rPr dirty="0" spc="-5"/>
              <a:t>Maximum</a:t>
            </a:r>
            <a:r>
              <a:rPr dirty="0" spc="-30"/>
              <a:t> </a:t>
            </a:r>
            <a:r>
              <a:rPr dirty="0" spc="-5"/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212715" cy="1917064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1000125" marR="662305" indent="-914400">
              <a:lnSpc>
                <a:spcPct val="100000"/>
              </a:lnSpc>
              <a:spcBef>
                <a:spcPts val="265"/>
              </a:spcBef>
              <a:tabLst>
                <a:tab pos="2952115" algn="l"/>
              </a:tabLst>
            </a:pPr>
            <a:r>
              <a:rPr dirty="0" sz="2000" spc="-5">
                <a:latin typeface="Consolas"/>
                <a:cs typeface="Consolas"/>
              </a:rPr>
              <a:t>SELECT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DISTINCT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BOOSTER_VERSION,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PAYLOAD_MASS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KG_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6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870200" algn="l"/>
              </a:tabLst>
            </a:pPr>
            <a:r>
              <a:rPr dirty="0" sz="2000" spc="-5">
                <a:latin typeface="Consolas"/>
                <a:cs typeface="Consolas"/>
              </a:rPr>
              <a:t>WHERE PAYLOAD_MASS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KG_</a:t>
            </a:r>
            <a:r>
              <a:rPr dirty="0" sz="2000" spc="15"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dirty="0" sz="2000" spc="-4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(</a:t>
            </a:r>
            <a:endParaRPr sz="2000">
              <a:latin typeface="Consolas"/>
              <a:cs typeface="Consolas"/>
            </a:endParaRPr>
          </a:p>
          <a:p>
            <a:pPr marL="1000125" marR="161290">
              <a:lnSpc>
                <a:spcPct val="100000"/>
              </a:lnSpc>
              <a:tabLst>
                <a:tab pos="4484370" algn="l"/>
              </a:tabLst>
            </a:pPr>
            <a:r>
              <a:rPr dirty="0" sz="2000" spc="-5">
                <a:latin typeface="Consolas"/>
                <a:cs typeface="Consolas"/>
              </a:rPr>
              <a:t>SELEC</a:t>
            </a:r>
            <a:r>
              <a:rPr dirty="0" sz="2000">
                <a:latin typeface="Consolas"/>
                <a:cs typeface="Consolas"/>
              </a:rPr>
              <a:t>T</a:t>
            </a:r>
            <a:r>
              <a:rPr dirty="0" sz="2000" spc="-5">
                <a:latin typeface="Consolas"/>
                <a:cs typeface="Consolas"/>
              </a:rPr>
              <a:t> MAX(PAYLOAD_MASS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 spc="-5">
                <a:latin typeface="Consolas"/>
                <a:cs typeface="Consolas"/>
              </a:rPr>
              <a:t>KG_)  </a:t>
            </a: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1453674"/>
            <a:ext cx="782129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68294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	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924" y="3891911"/>
            <a:ext cx="6378575" cy="255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2346325" algn="l"/>
              </a:tabLst>
            </a:pPr>
            <a:r>
              <a:rPr dirty="0" sz="2200" spc="-5">
                <a:latin typeface="Arial MT"/>
                <a:cs typeface="Arial MT"/>
              </a:rPr>
              <a:t>Using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a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20">
                <a:latin typeface="Arial MT"/>
                <a:cs typeface="Arial MT"/>
              </a:rPr>
              <a:t>subquery,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first,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find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maximum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value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of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payloa</a:t>
            </a:r>
            <a:r>
              <a:rPr dirty="0" sz="2200">
                <a:latin typeface="Arial MT"/>
                <a:cs typeface="Arial MT"/>
              </a:rPr>
              <a:t>d</a:t>
            </a:r>
            <a:r>
              <a:rPr dirty="0" sz="2200" spc="-5">
                <a:latin typeface="Arial MT"/>
                <a:cs typeface="Arial MT"/>
              </a:rPr>
              <a:t> b</a:t>
            </a:r>
            <a:r>
              <a:rPr dirty="0" sz="2200">
                <a:latin typeface="Arial MT"/>
                <a:cs typeface="Arial MT"/>
              </a:rPr>
              <a:t>y</a:t>
            </a:r>
            <a:r>
              <a:rPr dirty="0" sz="2200" spc="-5">
                <a:latin typeface="Arial MT"/>
                <a:cs typeface="Arial MT"/>
              </a:rPr>
              <a:t> usin</a:t>
            </a:r>
            <a:r>
              <a:rPr dirty="0" sz="2200">
                <a:latin typeface="Arial MT"/>
                <a:cs typeface="Arial MT"/>
              </a:rPr>
              <a:t>g</a:t>
            </a:r>
            <a:r>
              <a:rPr dirty="0" sz="2200" spc="2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MAX(</a:t>
            </a:r>
            <a:r>
              <a:rPr dirty="0" sz="2200">
                <a:latin typeface="Consolas"/>
                <a:cs typeface="Consolas"/>
              </a:rPr>
              <a:t>)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function</a:t>
            </a:r>
            <a:r>
              <a:rPr dirty="0" sz="2200">
                <a:latin typeface="Arial MT"/>
                <a:cs typeface="Arial MT"/>
              </a:rPr>
              <a:t>,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an</a:t>
            </a:r>
            <a:r>
              <a:rPr dirty="0" sz="2200">
                <a:latin typeface="Arial MT"/>
                <a:cs typeface="Arial MT"/>
              </a:rPr>
              <a:t>d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second,  </a:t>
            </a:r>
            <a:r>
              <a:rPr dirty="0" sz="2200" spc="-5">
                <a:latin typeface="Arial MT"/>
                <a:cs typeface="Arial MT"/>
              </a:rPr>
              <a:t>filter the dataset to perform </a:t>
            </a:r>
            <a:r>
              <a:rPr dirty="0" sz="2200">
                <a:latin typeface="Arial MT"/>
                <a:cs typeface="Arial MT"/>
              </a:rPr>
              <a:t>a search </a:t>
            </a:r>
            <a:r>
              <a:rPr dirty="0" sz="2200" spc="-5">
                <a:latin typeface="Arial MT"/>
                <a:cs typeface="Arial MT"/>
              </a:rPr>
              <a:t>if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PAYLOAD_MASS</a:t>
            </a:r>
            <a:r>
              <a:rPr dirty="0" u="heavy" sz="2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200" spc="-5">
                <a:latin typeface="Consolas"/>
                <a:cs typeface="Consolas"/>
              </a:rPr>
              <a:t>KG</a:t>
            </a:r>
            <a:r>
              <a:rPr dirty="0" sz="2200">
                <a:latin typeface="Consolas"/>
                <a:cs typeface="Consolas"/>
              </a:rPr>
              <a:t>_</a:t>
            </a:r>
            <a:r>
              <a:rPr dirty="0" sz="2200" spc="-58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s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maximum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value</a:t>
            </a:r>
            <a:r>
              <a:rPr dirty="0" sz="2200" spc="-5">
                <a:latin typeface="Arial MT"/>
                <a:cs typeface="Arial MT"/>
              </a:rPr>
              <a:t> o</a:t>
            </a:r>
            <a:r>
              <a:rPr dirty="0" sz="2200">
                <a:latin typeface="Arial MT"/>
                <a:cs typeface="Arial MT"/>
              </a:rPr>
              <a:t>f</a:t>
            </a:r>
            <a:r>
              <a:rPr dirty="0" sz="2200" spc="-5">
                <a:latin typeface="Arial MT"/>
                <a:cs typeface="Arial MT"/>
              </a:rPr>
              <a:t> the  payload.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According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result,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version</a:t>
            </a:r>
            <a:r>
              <a:rPr dirty="0" sz="2200" spc="4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F9</a:t>
            </a:r>
            <a:r>
              <a:rPr dirty="0" sz="2200" spc="-25">
                <a:latin typeface="Consolas"/>
                <a:cs typeface="Consolas"/>
              </a:rPr>
              <a:t> </a:t>
            </a:r>
            <a:r>
              <a:rPr dirty="0" sz="2200" spc="-5">
                <a:latin typeface="Consolas"/>
                <a:cs typeface="Consolas"/>
              </a:rPr>
              <a:t>B5</a:t>
            </a:r>
            <a:r>
              <a:rPr dirty="0" sz="2200" spc="-25">
                <a:latin typeface="Consolas"/>
                <a:cs typeface="Consolas"/>
              </a:rPr>
              <a:t> </a:t>
            </a:r>
            <a:r>
              <a:rPr dirty="0" sz="2200" spc="-5">
                <a:latin typeface="Consolas"/>
                <a:cs typeface="Consolas"/>
              </a:rPr>
              <a:t>B10xx.x</a:t>
            </a:r>
            <a:endParaRPr sz="2200">
              <a:latin typeface="Consolas"/>
              <a:cs typeface="Consolas"/>
            </a:endParaRPr>
          </a:p>
          <a:p>
            <a:pPr marL="199390">
              <a:lnSpc>
                <a:spcPct val="100000"/>
              </a:lnSpc>
            </a:pPr>
            <a:r>
              <a:rPr dirty="0" sz="2200" spc="-5">
                <a:latin typeface="Arial MT"/>
                <a:cs typeface="Arial MT"/>
              </a:rPr>
              <a:t>boosters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could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carried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maximum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payload.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9600" y="1917050"/>
            <a:ext cx="3086999" cy="44174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62089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2015</a:t>
            </a:r>
            <a:r>
              <a:rPr dirty="0" spc="-50"/>
              <a:t> </a:t>
            </a:r>
            <a:r>
              <a:rPr dirty="0" spc="-5"/>
              <a:t>Launch</a:t>
            </a:r>
            <a:r>
              <a:rPr dirty="0" spc="-45"/>
              <a:t> </a:t>
            </a:r>
            <a:r>
              <a:rPr dirty="0" spc="-5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218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005705" cy="215201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1000125" marR="1565910" indent="-914400">
              <a:lnSpc>
                <a:spcPts val="2400"/>
              </a:lnSpc>
              <a:spcBef>
                <a:spcPts val="70"/>
              </a:spcBef>
              <a:tabLst>
                <a:tab pos="2315210" algn="l"/>
              </a:tabLst>
            </a:pPr>
            <a:r>
              <a:rPr dirty="0" sz="2000" spc="-5">
                <a:latin typeface="Consolas"/>
                <a:cs typeface="Consolas"/>
              </a:rPr>
              <a:t>SELEC</a:t>
            </a:r>
            <a:r>
              <a:rPr dirty="0" sz="2000">
                <a:latin typeface="Consolas"/>
                <a:cs typeface="Consolas"/>
              </a:rPr>
              <a:t>T</a:t>
            </a:r>
            <a:r>
              <a:rPr dirty="0" sz="2000" spc="-5">
                <a:latin typeface="Consolas"/>
                <a:cs typeface="Consolas"/>
              </a:rPr>
              <a:t> LANDING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000" spc="-5">
                <a:latin typeface="Consolas"/>
                <a:cs typeface="Consolas"/>
              </a:rPr>
              <a:t>OUTCOME,  </a:t>
            </a:r>
            <a:r>
              <a:rPr dirty="0" sz="2000" spc="-5">
                <a:latin typeface="Consolas"/>
                <a:cs typeface="Consolas"/>
              </a:rPr>
              <a:t>BOOSTER_VERSION, </a:t>
            </a:r>
            <a:r>
              <a:rPr dirty="0" sz="200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LAUNCH_SITE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ts val="2320"/>
              </a:lnSpc>
            </a:pP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6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174240" algn="l"/>
              </a:tabLst>
            </a:pPr>
            <a:r>
              <a:rPr dirty="0" sz="2000" spc="-5">
                <a:latin typeface="Consolas"/>
                <a:cs typeface="Consolas"/>
              </a:rPr>
              <a:t>WHERE LANDING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OUTCOME</a:t>
            </a:r>
            <a:endParaRPr sz="2000">
              <a:latin typeface="Consolas"/>
              <a:cs typeface="Consolas"/>
            </a:endParaRPr>
          </a:p>
          <a:p>
            <a:pPr marL="1000125" marR="195580" indent="457200">
              <a:lnSpc>
                <a:spcPct val="100000"/>
              </a:lnSpc>
            </a:pPr>
            <a:r>
              <a:rPr dirty="0" sz="200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dirty="0" sz="2000" spc="-35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'Failure</a:t>
            </a:r>
            <a:r>
              <a:rPr dirty="0" sz="2000" spc="-35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(drone</a:t>
            </a:r>
            <a:r>
              <a:rPr dirty="0" sz="2000" spc="-35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ship)' </a:t>
            </a:r>
            <a:r>
              <a:rPr dirty="0" sz="2000" spc="-1085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AND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YEAR(DATE)</a:t>
            </a:r>
            <a:r>
              <a:rPr dirty="0" sz="2000" spc="20"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dirty="0" sz="2000" spc="-2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'2015'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000" y="1453674"/>
            <a:ext cx="10039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874" y="4114074"/>
            <a:ext cx="10518140" cy="2239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194310" indent="-2000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8933815" algn="l"/>
              </a:tabLst>
            </a:pP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WHER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95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clause,</a:t>
            </a:r>
            <a:r>
              <a:rPr dirty="0" sz="2200" spc="-5">
                <a:latin typeface="Arial MT"/>
                <a:cs typeface="Arial MT"/>
              </a:rPr>
              <a:t> filte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datase</a:t>
            </a:r>
            <a:r>
              <a:rPr dirty="0" sz="2200">
                <a:latin typeface="Arial MT"/>
                <a:cs typeface="Arial MT"/>
              </a:rPr>
              <a:t>t</a:t>
            </a:r>
            <a:r>
              <a:rPr dirty="0" sz="2200" spc="-5">
                <a:latin typeface="Arial MT"/>
                <a:cs typeface="Arial MT"/>
              </a:rPr>
              <a:t> t</a:t>
            </a:r>
            <a:r>
              <a:rPr dirty="0" sz="2200">
                <a:latin typeface="Arial MT"/>
                <a:cs typeface="Arial MT"/>
              </a:rPr>
              <a:t>o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perfor</a:t>
            </a:r>
            <a:r>
              <a:rPr dirty="0" sz="2200">
                <a:latin typeface="Arial MT"/>
                <a:cs typeface="Arial MT"/>
              </a:rPr>
              <a:t>m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a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search</a:t>
            </a:r>
            <a:r>
              <a:rPr dirty="0" sz="2200" spc="-5">
                <a:latin typeface="Arial MT"/>
                <a:cs typeface="Arial MT"/>
              </a:rPr>
              <a:t> i</a:t>
            </a:r>
            <a:r>
              <a:rPr dirty="0" sz="2200">
                <a:latin typeface="Arial MT"/>
                <a:cs typeface="Arial MT"/>
              </a:rPr>
              <a:t>f</a:t>
            </a:r>
            <a:r>
              <a:rPr dirty="0" sz="2200" spc="5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Landing</a:t>
            </a:r>
            <a:r>
              <a:rPr dirty="0" u="heavy" sz="22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200" spc="-5">
                <a:latin typeface="Consolas"/>
                <a:cs typeface="Consolas"/>
              </a:rPr>
              <a:t>outcom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8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is</a:t>
            </a:r>
            <a:endParaRPr sz="2200">
              <a:latin typeface="Arial MT"/>
              <a:cs typeface="Arial MT"/>
            </a:endParaRPr>
          </a:p>
          <a:p>
            <a:pPr marL="199390">
              <a:lnSpc>
                <a:spcPct val="100000"/>
              </a:lnSpc>
            </a:pPr>
            <a:r>
              <a:rPr dirty="0" sz="2200" spc="-5">
                <a:latin typeface="Consolas"/>
                <a:cs typeface="Consolas"/>
              </a:rPr>
              <a:t>Failure</a:t>
            </a:r>
            <a:r>
              <a:rPr dirty="0" sz="2200" spc="-45">
                <a:latin typeface="Consolas"/>
                <a:cs typeface="Consolas"/>
              </a:rPr>
              <a:t> </a:t>
            </a:r>
            <a:r>
              <a:rPr dirty="0" sz="2200" spc="-5">
                <a:latin typeface="Consolas"/>
                <a:cs typeface="Consolas"/>
              </a:rPr>
              <a:t>(drone</a:t>
            </a:r>
            <a:r>
              <a:rPr dirty="0" sz="2200" spc="-45">
                <a:latin typeface="Consolas"/>
                <a:cs typeface="Consolas"/>
              </a:rPr>
              <a:t> </a:t>
            </a:r>
            <a:r>
              <a:rPr dirty="0" sz="2200" spc="5">
                <a:latin typeface="Consolas"/>
                <a:cs typeface="Consolas"/>
              </a:rPr>
              <a:t>ship)</a:t>
            </a:r>
            <a:r>
              <a:rPr dirty="0" sz="2200" spc="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lvl="1" marL="396875" marR="206375" indent="-396875">
              <a:lnSpc>
                <a:spcPct val="100000"/>
              </a:lnSpc>
              <a:spcBef>
                <a:spcPts val="1400"/>
              </a:spcBef>
              <a:buChar char="○"/>
              <a:tabLst>
                <a:tab pos="396875" algn="l"/>
                <a:tab pos="885825" algn="l"/>
              </a:tabLst>
            </a:pPr>
            <a:r>
              <a:rPr dirty="0" sz="2200" spc="-5">
                <a:latin typeface="Arial MT"/>
                <a:cs typeface="Arial MT"/>
              </a:rPr>
              <a:t>Usin</a:t>
            </a:r>
            <a:r>
              <a:rPr dirty="0" sz="2200">
                <a:latin typeface="Arial MT"/>
                <a:cs typeface="Arial MT"/>
              </a:rPr>
              <a:t>g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AN</a:t>
            </a:r>
            <a:r>
              <a:rPr dirty="0" sz="2200">
                <a:latin typeface="Consolas"/>
                <a:cs typeface="Consolas"/>
              </a:rPr>
              <a:t>D</a:t>
            </a:r>
            <a:r>
              <a:rPr dirty="0" sz="2200" spc="-60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operato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 spc="-5">
                <a:latin typeface="Arial MT"/>
                <a:cs typeface="Arial MT"/>
              </a:rPr>
              <a:t> t</a:t>
            </a:r>
            <a:r>
              <a:rPr dirty="0" sz="2200">
                <a:latin typeface="Arial MT"/>
                <a:cs typeface="Arial MT"/>
              </a:rPr>
              <a:t>o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displa</a:t>
            </a:r>
            <a:r>
              <a:rPr dirty="0" sz="2200">
                <a:latin typeface="Arial MT"/>
                <a:cs typeface="Arial MT"/>
              </a:rPr>
              <a:t>y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a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record</a:t>
            </a:r>
            <a:r>
              <a:rPr dirty="0" sz="2200" spc="-5">
                <a:latin typeface="Arial MT"/>
                <a:cs typeface="Arial MT"/>
              </a:rPr>
              <a:t> i</a:t>
            </a:r>
            <a:r>
              <a:rPr dirty="0" sz="2200">
                <a:latin typeface="Arial MT"/>
                <a:cs typeface="Arial MT"/>
              </a:rPr>
              <a:t>f</a:t>
            </a:r>
            <a:r>
              <a:rPr dirty="0" sz="2200" spc="-5">
                <a:latin typeface="Arial MT"/>
                <a:cs typeface="Arial MT"/>
              </a:rPr>
              <a:t> additiona</a:t>
            </a:r>
            <a:r>
              <a:rPr dirty="0" sz="2200">
                <a:latin typeface="Arial MT"/>
                <a:cs typeface="Arial MT"/>
              </a:rPr>
              <a:t>l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condition</a:t>
            </a:r>
            <a:r>
              <a:rPr dirty="0" sz="2200" spc="30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YEA</a:t>
            </a:r>
            <a:r>
              <a:rPr dirty="0" sz="2200">
                <a:latin typeface="Consolas"/>
                <a:cs typeface="Consolas"/>
              </a:rPr>
              <a:t>R</a:t>
            </a:r>
            <a:r>
              <a:rPr dirty="0" sz="2200" spc="5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is</a:t>
            </a:r>
            <a:endParaRPr sz="2200">
              <a:latin typeface="Arial MT"/>
              <a:cs typeface="Arial MT"/>
            </a:endParaRPr>
          </a:p>
          <a:p>
            <a:pPr marL="885190">
              <a:lnSpc>
                <a:spcPct val="100000"/>
              </a:lnSpc>
            </a:pPr>
            <a:r>
              <a:rPr dirty="0" sz="2200" spc="-5">
                <a:latin typeface="Consolas"/>
                <a:cs typeface="Consolas"/>
              </a:rPr>
              <a:t>2015.</a:t>
            </a:r>
            <a:endParaRPr sz="2200">
              <a:latin typeface="Consolas"/>
              <a:cs typeface="Consolas"/>
            </a:endParaRPr>
          </a:p>
          <a:p>
            <a:pPr marL="427990" indent="-327660">
              <a:lnSpc>
                <a:spcPts val="2395"/>
              </a:lnSpc>
              <a:spcBef>
                <a:spcPts val="1400"/>
              </a:spcBef>
              <a:buChar char="•"/>
              <a:tabLst>
                <a:tab pos="427355" algn="l"/>
                <a:tab pos="428625" algn="l"/>
              </a:tabLst>
            </a:pPr>
            <a:r>
              <a:rPr dirty="0" sz="2200" spc="-5">
                <a:latin typeface="Arial MT"/>
                <a:cs typeface="Arial MT"/>
              </a:rPr>
              <a:t>In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2015,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there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were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two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landing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failures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drone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ships.</a:t>
            </a:r>
            <a:endParaRPr sz="2200">
              <a:latin typeface="Arial MT"/>
              <a:cs typeface="Arial MT"/>
            </a:endParaRPr>
          </a:p>
          <a:p>
            <a:pPr algn="r" marR="5080">
              <a:lnSpc>
                <a:spcPts val="1675"/>
              </a:lnSpc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34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3675" y="1917050"/>
            <a:ext cx="5005199" cy="135344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35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34485"/>
            <a:ext cx="99352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Rank</a:t>
            </a:r>
            <a:r>
              <a:rPr dirty="0" sz="2800" spc="-20"/>
              <a:t> </a:t>
            </a:r>
            <a:r>
              <a:rPr dirty="0" sz="2800" spc="-5"/>
              <a:t>Landing</a:t>
            </a:r>
            <a:r>
              <a:rPr dirty="0" sz="2800" spc="-15"/>
              <a:t> </a:t>
            </a:r>
            <a:r>
              <a:rPr dirty="0" sz="2800" spc="-5"/>
              <a:t>Outcomes</a:t>
            </a:r>
            <a:r>
              <a:rPr dirty="0" sz="2800" spc="-20"/>
              <a:t> </a:t>
            </a:r>
            <a:r>
              <a:rPr dirty="0" sz="2800" spc="-10"/>
              <a:t>Between</a:t>
            </a:r>
            <a:r>
              <a:rPr dirty="0" sz="2800" spc="-20"/>
              <a:t> </a:t>
            </a:r>
            <a:r>
              <a:rPr dirty="0" sz="2800" spc="-5"/>
              <a:t>2010-06-04</a:t>
            </a:r>
            <a:r>
              <a:rPr dirty="0" sz="2800" spc="-15"/>
              <a:t> </a:t>
            </a:r>
            <a:r>
              <a:rPr dirty="0" sz="2800" spc="-5"/>
              <a:t>and</a:t>
            </a:r>
            <a:r>
              <a:rPr dirty="0" sz="2800" spc="-15"/>
              <a:t> </a:t>
            </a:r>
            <a:r>
              <a:rPr dirty="0" sz="2800" spc="-5"/>
              <a:t>2017-03-20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6908800" cy="193103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320"/>
              </a:spcBef>
              <a:tabLst>
                <a:tab pos="2313305" algn="l"/>
              </a:tabLst>
            </a:pPr>
            <a:r>
              <a:rPr dirty="0" sz="2000" spc="-5">
                <a:latin typeface="Consolas"/>
                <a:cs typeface="Consolas"/>
              </a:rPr>
              <a:t>SELECT LANDING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OUTCOME,</a:t>
            </a:r>
            <a:endParaRPr sz="2000">
              <a:latin typeface="Consolas"/>
              <a:cs typeface="Consolas"/>
            </a:endParaRPr>
          </a:p>
          <a:p>
            <a:pPr marL="85725" marR="467359" indent="914400">
              <a:lnSpc>
                <a:spcPct val="100000"/>
              </a:lnSpc>
              <a:tabLst>
                <a:tab pos="3088640" algn="l"/>
              </a:tabLst>
            </a:pPr>
            <a:r>
              <a:rPr dirty="0" sz="2000" spc="-5">
                <a:latin typeface="Consolas"/>
                <a:cs typeface="Consolas"/>
              </a:rPr>
              <a:t>COUNT(LANDING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OUTCOME)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AS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total_number </a:t>
            </a:r>
            <a:r>
              <a:rPr dirty="0" sz="2000" spc="-1085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FROM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 marR="116205">
              <a:lnSpc>
                <a:spcPct val="100000"/>
              </a:lnSpc>
              <a:tabLst>
                <a:tab pos="2593975" algn="l"/>
              </a:tabLst>
            </a:pPr>
            <a:r>
              <a:rPr dirty="0" sz="2000" spc="-5">
                <a:latin typeface="Consolas"/>
                <a:cs typeface="Consolas"/>
              </a:rPr>
              <a:t>WHERE DATE BETWEEN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'2010-06-04' </a:t>
            </a:r>
            <a:r>
              <a:rPr dirty="0" sz="2000" spc="-5">
                <a:latin typeface="Consolas"/>
                <a:cs typeface="Consolas"/>
              </a:rPr>
              <a:t>AND </a:t>
            </a:r>
            <a:r>
              <a:rPr dirty="0" sz="2000" spc="-5">
                <a:solidFill>
                  <a:srgbClr val="980000"/>
                </a:solidFill>
                <a:latin typeface="Consolas"/>
                <a:cs typeface="Consolas"/>
              </a:rPr>
              <a:t>'2017-03-20' </a:t>
            </a:r>
            <a:r>
              <a:rPr dirty="0" sz="2000" spc="-1085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GROUP BY</a:t>
            </a:r>
            <a:r>
              <a:rPr dirty="0" sz="200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LANDING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-5">
                <a:latin typeface="Consolas"/>
                <a:cs typeface="Consolas"/>
              </a:rPr>
              <a:t>OUTCOME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dirty="0" sz="2000" spc="-5">
                <a:latin typeface="Consolas"/>
                <a:cs typeface="Consolas"/>
              </a:rPr>
              <a:t>ORDER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BY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total_number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5">
                <a:latin typeface="Consolas"/>
                <a:cs typeface="Consolas"/>
              </a:rPr>
              <a:t>DESC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1453674"/>
            <a:ext cx="8233409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724154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	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271" y="3941462"/>
            <a:ext cx="6777990" cy="255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1770" marR="42545" indent="-179705">
              <a:lnSpc>
                <a:spcPct val="101699"/>
              </a:lnSpc>
              <a:spcBef>
                <a:spcPts val="95"/>
              </a:spcBef>
              <a:buChar char="•"/>
              <a:tabLst>
                <a:tab pos="192405" algn="l"/>
              </a:tabLst>
            </a:pPr>
            <a:r>
              <a:rPr dirty="0" sz="200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th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10">
                <a:latin typeface="Consolas"/>
                <a:cs typeface="Consolas"/>
              </a:rPr>
              <a:t>WHER</a:t>
            </a:r>
            <a:r>
              <a:rPr dirty="0" sz="2000" spc="15">
                <a:latin typeface="Consolas"/>
                <a:cs typeface="Consolas"/>
              </a:rPr>
              <a:t>E</a:t>
            </a:r>
            <a:r>
              <a:rPr dirty="0" sz="2000" spc="-535">
                <a:latin typeface="Consolas"/>
                <a:cs typeface="Consolas"/>
              </a:rPr>
              <a:t> </a:t>
            </a:r>
            <a:r>
              <a:rPr dirty="0" sz="2000" spc="15">
                <a:latin typeface="Arial MT"/>
                <a:cs typeface="Arial MT"/>
              </a:rPr>
              <a:t>clause,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filte</a:t>
            </a:r>
            <a:r>
              <a:rPr dirty="0" sz="2000" spc="10">
                <a:latin typeface="Arial MT"/>
                <a:cs typeface="Arial MT"/>
              </a:rPr>
              <a:t>r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th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datase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perfor</a:t>
            </a:r>
            <a:r>
              <a:rPr dirty="0" sz="2000" spc="25">
                <a:latin typeface="Arial MT"/>
                <a:cs typeface="Arial MT"/>
              </a:rPr>
              <a:t>m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search  </a:t>
            </a:r>
            <a:r>
              <a:rPr dirty="0" sz="2000" spc="5">
                <a:latin typeface="Arial MT"/>
                <a:cs typeface="Arial MT"/>
              </a:rPr>
              <a:t>if </a:t>
            </a:r>
            <a:r>
              <a:rPr dirty="0" sz="2000" spc="10">
                <a:latin typeface="Arial MT"/>
                <a:cs typeface="Arial MT"/>
              </a:rPr>
              <a:t>the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date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is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between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10">
                <a:latin typeface="Consolas"/>
                <a:cs typeface="Consolas"/>
              </a:rPr>
              <a:t>2010-06-04</a:t>
            </a:r>
            <a:r>
              <a:rPr dirty="0" sz="2000" spc="-525">
                <a:latin typeface="Consolas"/>
                <a:cs typeface="Consolas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15">
                <a:latin typeface="Consolas"/>
                <a:cs typeface="Consolas"/>
              </a:rPr>
              <a:t>2017-03-20</a:t>
            </a:r>
            <a:r>
              <a:rPr dirty="0" sz="2000" spc="1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191770" marR="189865" indent="-179705">
              <a:lnSpc>
                <a:spcPct val="101800"/>
              </a:lnSpc>
              <a:spcBef>
                <a:spcPts val="1395"/>
              </a:spcBef>
              <a:buChar char="•"/>
              <a:tabLst>
                <a:tab pos="192405" algn="l"/>
                <a:tab pos="3667760" algn="l"/>
              </a:tabLst>
            </a:pPr>
            <a:r>
              <a:rPr dirty="0" sz="2000" spc="10">
                <a:latin typeface="Arial MT"/>
                <a:cs typeface="Arial MT"/>
              </a:rPr>
              <a:t>Using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the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15">
                <a:latin typeface="Consolas"/>
                <a:cs typeface="Consolas"/>
              </a:rPr>
              <a:t>ORDER BY</a:t>
            </a:r>
            <a:r>
              <a:rPr dirty="0" sz="2000" spc="-520">
                <a:latin typeface="Consolas"/>
                <a:cs typeface="Consolas"/>
              </a:rPr>
              <a:t> </a:t>
            </a:r>
            <a:r>
              <a:rPr dirty="0" sz="2000" spc="15">
                <a:latin typeface="Arial MT"/>
                <a:cs typeface="Arial MT"/>
              </a:rPr>
              <a:t>keyword</a:t>
            </a:r>
            <a:r>
              <a:rPr dirty="0" sz="2000" spc="10">
                <a:latin typeface="Arial MT"/>
                <a:cs typeface="Arial MT"/>
              </a:rPr>
              <a:t> to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sort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the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records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by</a:t>
            </a:r>
            <a:r>
              <a:rPr dirty="0" sz="2000" spc="5">
                <a:latin typeface="Arial MT"/>
                <a:cs typeface="Arial MT"/>
              </a:rPr>
              <a:t> total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numbe</a:t>
            </a:r>
            <a:r>
              <a:rPr dirty="0" sz="2000" spc="10">
                <a:latin typeface="Arial MT"/>
                <a:cs typeface="Arial MT"/>
              </a:rPr>
              <a:t>r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</a:t>
            </a:r>
            <a:r>
              <a:rPr dirty="0" sz="2000" spc="5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landing</a:t>
            </a:r>
            <a:r>
              <a:rPr dirty="0" sz="2000" spc="5">
                <a:latin typeface="Arial MT"/>
                <a:cs typeface="Arial MT"/>
              </a:rPr>
              <a:t>,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an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usin</a:t>
            </a:r>
            <a:r>
              <a:rPr dirty="0" sz="2000" spc="15">
                <a:latin typeface="Arial MT"/>
                <a:cs typeface="Arial MT"/>
              </a:rPr>
              <a:t>g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 spc="10">
                <a:latin typeface="Consolas"/>
                <a:cs typeface="Consolas"/>
              </a:rPr>
              <a:t>DES</a:t>
            </a:r>
            <a:r>
              <a:rPr dirty="0" sz="2000" spc="15">
                <a:latin typeface="Consolas"/>
                <a:cs typeface="Consolas"/>
              </a:rPr>
              <a:t>C</a:t>
            </a:r>
            <a:r>
              <a:rPr dirty="0" sz="2000" spc="-535">
                <a:latin typeface="Consolas"/>
                <a:cs typeface="Consolas"/>
              </a:rPr>
              <a:t> </a:t>
            </a:r>
            <a:r>
              <a:rPr dirty="0" sz="2000" spc="15">
                <a:latin typeface="Arial MT"/>
                <a:cs typeface="Arial MT"/>
              </a:rPr>
              <a:t>keyword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sort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the  </a:t>
            </a:r>
            <a:r>
              <a:rPr dirty="0" sz="2000" spc="15">
                <a:latin typeface="Arial MT"/>
                <a:cs typeface="Arial MT"/>
              </a:rPr>
              <a:t>records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descending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order.</a:t>
            </a:r>
            <a:endParaRPr sz="2000">
              <a:latin typeface="Arial MT"/>
              <a:cs typeface="Arial MT"/>
            </a:endParaRPr>
          </a:p>
          <a:p>
            <a:pPr marL="191770" marR="5080" indent="-179705">
              <a:lnSpc>
                <a:spcPct val="101800"/>
              </a:lnSpc>
              <a:spcBef>
                <a:spcPts val="1400"/>
              </a:spcBef>
              <a:buChar char="•"/>
              <a:tabLst>
                <a:tab pos="192405" algn="l"/>
              </a:tabLst>
            </a:pPr>
            <a:r>
              <a:rPr dirty="0" sz="2000" spc="10">
                <a:latin typeface="Arial MT"/>
                <a:cs typeface="Arial MT"/>
              </a:rPr>
              <a:t>According to the results, the </a:t>
            </a:r>
            <a:r>
              <a:rPr dirty="0" sz="2000" spc="15">
                <a:latin typeface="Arial MT"/>
                <a:cs typeface="Arial MT"/>
              </a:rPr>
              <a:t>number </a:t>
            </a:r>
            <a:r>
              <a:rPr dirty="0" sz="2000" spc="10">
                <a:latin typeface="Arial MT"/>
                <a:cs typeface="Arial MT"/>
              </a:rPr>
              <a:t>of </a:t>
            </a:r>
            <a:r>
              <a:rPr dirty="0" sz="2000" spc="15">
                <a:latin typeface="Arial MT"/>
                <a:cs typeface="Arial MT"/>
              </a:rPr>
              <a:t>successes </a:t>
            </a:r>
            <a:r>
              <a:rPr dirty="0" sz="2000" spc="10">
                <a:latin typeface="Arial MT"/>
                <a:cs typeface="Arial MT"/>
              </a:rPr>
              <a:t>and 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failures</a:t>
            </a:r>
            <a:r>
              <a:rPr dirty="0" sz="2000" spc="10">
                <a:latin typeface="Arial MT"/>
                <a:cs typeface="Arial MT"/>
              </a:rPr>
              <a:t> between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2010-06-04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 </a:t>
            </a:r>
            <a:r>
              <a:rPr dirty="0" sz="2000" spc="10">
                <a:latin typeface="Arial MT"/>
                <a:cs typeface="Arial MT"/>
              </a:rPr>
              <a:t>2017-03-20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was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similar.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0850" y="1917050"/>
            <a:ext cx="3451174" cy="36373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60693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All</a:t>
            </a:r>
            <a:r>
              <a:rPr dirty="0" sz="4000" spc="-45"/>
              <a:t> </a:t>
            </a:r>
            <a:r>
              <a:rPr dirty="0" sz="4000" spc="-5"/>
              <a:t>Launch</a:t>
            </a:r>
            <a:r>
              <a:rPr dirty="0" sz="4000" spc="-30"/>
              <a:t> </a:t>
            </a:r>
            <a:r>
              <a:rPr dirty="0" sz="4000" spc="-5"/>
              <a:t>Sites’</a:t>
            </a:r>
            <a:r>
              <a:rPr dirty="0" sz="4000" spc="-185"/>
              <a:t> </a:t>
            </a:r>
            <a:r>
              <a:rPr dirty="0" sz="4000" spc="-5"/>
              <a:t>Locations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712850" y="1493448"/>
            <a:ext cx="10802620" cy="4410075"/>
            <a:chOff x="712850" y="1493448"/>
            <a:chExt cx="10802620" cy="4410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850" y="1493448"/>
              <a:ext cx="6991350" cy="44100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0" y="1531548"/>
              <a:ext cx="6877049" cy="4295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3975" y="1493450"/>
              <a:ext cx="3801149" cy="19677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1125" y="1531550"/>
              <a:ext cx="3686849" cy="18534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86050" y="3502176"/>
            <a:ext cx="3499485" cy="285115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99390" marR="140335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The left </a:t>
            </a:r>
            <a:r>
              <a:rPr dirty="0" sz="2200">
                <a:latin typeface="Arial MT"/>
                <a:cs typeface="Arial MT"/>
              </a:rPr>
              <a:t>map shows </a:t>
            </a:r>
            <a:r>
              <a:rPr dirty="0" sz="2200" spc="-5">
                <a:latin typeface="Arial MT"/>
                <a:cs typeface="Arial MT"/>
              </a:rPr>
              <a:t>all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 i="1">
                <a:latin typeface="Arial"/>
                <a:cs typeface="Arial"/>
              </a:rPr>
              <a:t>SpaceX</a:t>
            </a:r>
            <a:r>
              <a:rPr dirty="0" sz="2200" spc="-25" i="1">
                <a:latin typeface="Arial"/>
                <a:cs typeface="Arial"/>
              </a:rPr>
              <a:t> </a:t>
            </a:r>
            <a:r>
              <a:rPr dirty="0" sz="2200" spc="-5">
                <a:latin typeface="Arial MT"/>
                <a:cs typeface="Arial MT"/>
              </a:rPr>
              <a:t>launch</a:t>
            </a:r>
            <a:r>
              <a:rPr dirty="0" sz="2200" spc="-3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sites,</a:t>
            </a:r>
            <a:r>
              <a:rPr dirty="0" sz="2200" spc="-3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and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 </a:t>
            </a:r>
            <a:r>
              <a:rPr dirty="0" sz="2200">
                <a:latin typeface="Arial MT"/>
                <a:cs typeface="Arial MT"/>
              </a:rPr>
              <a:t>right map </a:t>
            </a:r>
            <a:r>
              <a:rPr dirty="0" sz="2200" spc="-5">
                <a:latin typeface="Arial MT"/>
                <a:cs typeface="Arial MT"/>
              </a:rPr>
              <a:t>also </a:t>
            </a:r>
            <a:r>
              <a:rPr dirty="0" sz="2200">
                <a:latin typeface="Arial MT"/>
                <a:cs typeface="Arial MT"/>
              </a:rPr>
              <a:t>shows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that all launch </a:t>
            </a:r>
            <a:r>
              <a:rPr dirty="0" sz="2200">
                <a:latin typeface="Arial MT"/>
                <a:cs typeface="Arial MT"/>
              </a:rPr>
              <a:t>sites </a:t>
            </a:r>
            <a:r>
              <a:rPr dirty="0" sz="2200" spc="-5">
                <a:latin typeface="Arial MT"/>
                <a:cs typeface="Arial MT"/>
              </a:rPr>
              <a:t>are in </a:t>
            </a:r>
            <a:r>
              <a:rPr dirty="0" sz="2200" spc="-60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United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States.</a:t>
            </a:r>
            <a:endParaRPr sz="2200">
              <a:latin typeface="Arial MT"/>
              <a:cs typeface="Arial MT"/>
            </a:endParaRPr>
          </a:p>
          <a:p>
            <a:pPr marL="199390" marR="280670" indent="-187325">
              <a:lnSpc>
                <a:spcPts val="2380"/>
              </a:lnSpc>
              <a:spcBef>
                <a:spcPts val="138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As </a:t>
            </a:r>
            <a:r>
              <a:rPr dirty="0" sz="2200">
                <a:latin typeface="Arial MT"/>
                <a:cs typeface="Arial MT"/>
              </a:rPr>
              <a:t>can </a:t>
            </a:r>
            <a:r>
              <a:rPr dirty="0" sz="2200" spc="-5">
                <a:latin typeface="Arial MT"/>
                <a:cs typeface="Arial MT"/>
              </a:rPr>
              <a:t>be </a:t>
            </a:r>
            <a:r>
              <a:rPr dirty="0" sz="2200">
                <a:latin typeface="Arial MT"/>
                <a:cs typeface="Arial MT"/>
              </a:rPr>
              <a:t>seen </a:t>
            </a:r>
            <a:r>
              <a:rPr dirty="0" sz="2200" spc="-5">
                <a:latin typeface="Arial MT"/>
                <a:cs typeface="Arial MT"/>
              </a:rPr>
              <a:t>on the </a:t>
            </a:r>
            <a:r>
              <a:rPr dirty="0" sz="2200">
                <a:latin typeface="Arial MT"/>
                <a:cs typeface="Arial MT"/>
              </a:rPr>
              <a:t> map,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all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launch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sites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are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near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coast.</a:t>
            </a:r>
            <a:endParaRPr sz="2200">
              <a:latin typeface="Arial MT"/>
              <a:cs typeface="Arial MT"/>
            </a:endParaRPr>
          </a:p>
          <a:p>
            <a:pPr algn="r" marR="5080">
              <a:lnSpc>
                <a:spcPts val="1530"/>
              </a:lnSpc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37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26012" y="1620337"/>
            <a:ext cx="6584315" cy="4076700"/>
            <a:chOff x="4826012" y="1620337"/>
            <a:chExt cx="6584315" cy="4076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012" y="1620337"/>
              <a:ext cx="6584025" cy="40763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87925" y="1663199"/>
              <a:ext cx="6460490" cy="3952875"/>
            </a:xfrm>
            <a:custGeom>
              <a:avLst/>
              <a:gdLst/>
              <a:ahLst/>
              <a:cxnLst/>
              <a:rect l="l" t="t" r="r" b="b"/>
              <a:pathLst>
                <a:path w="6460490" h="3952875">
                  <a:moveTo>
                    <a:pt x="6460199" y="3952499"/>
                  </a:moveTo>
                  <a:lnTo>
                    <a:pt x="0" y="3952499"/>
                  </a:lnTo>
                  <a:lnTo>
                    <a:pt x="0" y="0"/>
                  </a:lnTo>
                  <a:lnTo>
                    <a:pt x="6460199" y="0"/>
                  </a:lnTo>
                  <a:lnTo>
                    <a:pt x="6460199" y="3952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887924" y="1663200"/>
            <a:ext cx="6460490" cy="3952875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4281170">
              <a:lnSpc>
                <a:spcPct val="100000"/>
              </a:lnSpc>
              <a:spcBef>
                <a:spcPts val="1330"/>
              </a:spcBef>
            </a:pPr>
            <a:r>
              <a:rPr dirty="0" sz="1400" spc="-5" i="1">
                <a:latin typeface="Arial"/>
                <a:cs typeface="Arial"/>
              </a:rPr>
              <a:t>Launch</a:t>
            </a:r>
            <a:r>
              <a:rPr dirty="0" sz="1400" spc="-3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sites</a:t>
            </a:r>
            <a:r>
              <a:rPr dirty="0" sz="1400" spc="-2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in</a:t>
            </a:r>
            <a:r>
              <a:rPr dirty="0" sz="1400" spc="-2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Florida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0287" y="1620337"/>
            <a:ext cx="3811270" cy="2784475"/>
            <a:chOff x="900287" y="1620337"/>
            <a:chExt cx="3811270" cy="27844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287" y="1620337"/>
              <a:ext cx="3810825" cy="27839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2199" y="1663199"/>
              <a:ext cx="3687445" cy="2660650"/>
            </a:xfrm>
            <a:custGeom>
              <a:avLst/>
              <a:gdLst/>
              <a:ahLst/>
              <a:cxnLst/>
              <a:rect l="l" t="t" r="r" b="b"/>
              <a:pathLst>
                <a:path w="3687445" h="2660650">
                  <a:moveTo>
                    <a:pt x="3686999" y="2660099"/>
                  </a:moveTo>
                  <a:lnTo>
                    <a:pt x="0" y="2660099"/>
                  </a:lnTo>
                  <a:lnTo>
                    <a:pt x="0" y="0"/>
                  </a:lnTo>
                  <a:lnTo>
                    <a:pt x="3686999" y="0"/>
                  </a:lnTo>
                  <a:lnTo>
                    <a:pt x="3686999" y="26600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62199" y="1663200"/>
            <a:ext cx="3687445" cy="2660650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894715">
              <a:lnSpc>
                <a:spcPct val="100000"/>
              </a:lnSpc>
            </a:pPr>
            <a:r>
              <a:rPr dirty="0" sz="1400" spc="-5" i="1">
                <a:latin typeface="Arial"/>
                <a:cs typeface="Arial"/>
              </a:rPr>
              <a:t>Launch</a:t>
            </a:r>
            <a:r>
              <a:rPr dirty="0" sz="1400" spc="-3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site</a:t>
            </a:r>
            <a:r>
              <a:rPr dirty="0" sz="1400" spc="-2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in</a:t>
            </a:r>
            <a:r>
              <a:rPr dirty="0" sz="1400" spc="-2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California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38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73037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/>
              <a:t>Color-labeled</a:t>
            </a:r>
            <a:r>
              <a:rPr dirty="0" sz="4000" spc="-50"/>
              <a:t> </a:t>
            </a:r>
            <a:r>
              <a:rPr dirty="0" sz="4000" spc="-5"/>
              <a:t>Launch</a:t>
            </a:r>
            <a:r>
              <a:rPr dirty="0" sz="4000" spc="-45"/>
              <a:t> </a:t>
            </a:r>
            <a:r>
              <a:rPr dirty="0" sz="4000" spc="-5"/>
              <a:t>Outcomes</a:t>
            </a:r>
            <a:endParaRPr sz="400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875" y="1692275"/>
            <a:ext cx="2531649" cy="224552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06049" y="1758325"/>
            <a:ext cx="6076315" cy="3706495"/>
            <a:chOff x="5106049" y="1758325"/>
            <a:chExt cx="6076315" cy="370649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6049" y="1758325"/>
              <a:ext cx="2329506" cy="2245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6075" y="1758325"/>
              <a:ext cx="1786982" cy="22455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3575" y="2166975"/>
              <a:ext cx="1718299" cy="1770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6050" y="4087475"/>
              <a:ext cx="3793074" cy="13773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32224" y="4556599"/>
            <a:ext cx="347345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14795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By</a:t>
            </a:r>
            <a:r>
              <a:rPr dirty="0" sz="2200" spc="-3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clicking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on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marker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clusters,</a:t>
            </a:r>
            <a:endParaRPr sz="2200">
              <a:latin typeface="Arial MT"/>
              <a:cs typeface="Arial MT"/>
            </a:endParaRPr>
          </a:p>
          <a:p>
            <a:pPr marL="199390" marR="5080">
              <a:lnSpc>
                <a:spcPct val="100000"/>
              </a:lnSpc>
            </a:pPr>
            <a:r>
              <a:rPr dirty="0" sz="2200">
                <a:latin typeface="Arial MT"/>
                <a:cs typeface="Arial MT"/>
              </a:rPr>
              <a:t>successful</a:t>
            </a:r>
            <a:r>
              <a:rPr dirty="0" sz="2200" spc="-4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landing</a:t>
            </a:r>
            <a:r>
              <a:rPr dirty="0" sz="2200" spc="-4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(</a:t>
            </a:r>
            <a:r>
              <a:rPr dirty="0" sz="2200" spc="-5">
                <a:solidFill>
                  <a:srgbClr val="37761C"/>
                </a:solidFill>
                <a:latin typeface="Arial MT"/>
                <a:cs typeface="Arial MT"/>
              </a:rPr>
              <a:t>green</a:t>
            </a:r>
            <a:r>
              <a:rPr dirty="0" sz="2200" spc="-5">
                <a:latin typeface="Arial MT"/>
                <a:cs typeface="Arial MT"/>
              </a:rPr>
              <a:t>)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or failed landing </a:t>
            </a:r>
            <a:r>
              <a:rPr dirty="0" sz="2200" spc="5">
                <a:latin typeface="Arial MT"/>
                <a:cs typeface="Arial MT"/>
              </a:rPr>
              <a:t>(</a:t>
            </a:r>
            <a:r>
              <a:rPr dirty="0" sz="2200" spc="5">
                <a:solidFill>
                  <a:srgbClr val="CC0000"/>
                </a:solidFill>
                <a:latin typeface="Arial MT"/>
                <a:cs typeface="Arial MT"/>
              </a:rPr>
              <a:t>red</a:t>
            </a:r>
            <a:r>
              <a:rPr dirty="0" sz="2200" spc="5">
                <a:latin typeface="Arial MT"/>
                <a:cs typeface="Arial MT"/>
              </a:rPr>
              <a:t>) </a:t>
            </a:r>
            <a:r>
              <a:rPr dirty="0" sz="2200" spc="-5">
                <a:latin typeface="Arial MT"/>
                <a:cs typeface="Arial MT"/>
              </a:rPr>
              <a:t>are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displayed.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3512" y="1020525"/>
            <a:ext cx="4823460" cy="4933950"/>
            <a:chOff x="6043512" y="1020525"/>
            <a:chExt cx="4823460" cy="4933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512" y="1020525"/>
              <a:ext cx="4823325" cy="49339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05424" y="1343249"/>
              <a:ext cx="4699635" cy="4250690"/>
            </a:xfrm>
            <a:custGeom>
              <a:avLst/>
              <a:gdLst/>
              <a:ahLst/>
              <a:cxnLst/>
              <a:rect l="l" t="t" r="r" b="b"/>
              <a:pathLst>
                <a:path w="4699634" h="4250690">
                  <a:moveTo>
                    <a:pt x="46994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699499" y="0"/>
                  </a:lnTo>
                  <a:lnTo>
                    <a:pt x="4699499" y="4250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105425" y="1343249"/>
            <a:ext cx="4699635" cy="4250690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824230" marR="923290">
              <a:lnSpc>
                <a:spcPts val="1650"/>
              </a:lnSpc>
            </a:pPr>
            <a:r>
              <a:rPr dirty="0" sz="1400" spc="-5">
                <a:latin typeface="Arial MT"/>
                <a:cs typeface="Arial MT"/>
              </a:rPr>
              <a:t>Do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launch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sites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keep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certain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distance </a:t>
            </a:r>
            <a:r>
              <a:rPr dirty="0" sz="1400" spc="-37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away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from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cities?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25" b="1" i="1"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2837" y="915750"/>
            <a:ext cx="4960620" cy="5143500"/>
            <a:chOff x="902837" y="915750"/>
            <a:chExt cx="496062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837" y="915750"/>
              <a:ext cx="4960425" cy="5143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4749" y="1343249"/>
              <a:ext cx="4836795" cy="4250690"/>
            </a:xfrm>
            <a:custGeom>
              <a:avLst/>
              <a:gdLst/>
              <a:ahLst/>
              <a:cxnLst/>
              <a:rect l="l" t="t" r="r" b="b"/>
              <a:pathLst>
                <a:path w="4836795" h="4250690">
                  <a:moveTo>
                    <a:pt x="48365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836599" y="0"/>
                  </a:lnTo>
                  <a:lnTo>
                    <a:pt x="4836599" y="4250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64750" y="1343249"/>
            <a:ext cx="4836795" cy="4250690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321945" marR="384175">
              <a:lnSpc>
                <a:spcPts val="1650"/>
              </a:lnSpc>
            </a:pPr>
            <a:r>
              <a:rPr dirty="0" sz="1400" spc="-5">
                <a:latin typeface="Arial MT"/>
                <a:cs typeface="Arial MT"/>
              </a:rPr>
              <a:t>Are launch </a:t>
            </a:r>
            <a:r>
              <a:rPr dirty="0" sz="1400">
                <a:latin typeface="Arial MT"/>
                <a:cs typeface="Arial MT"/>
              </a:rPr>
              <a:t>sites </a:t>
            </a:r>
            <a:r>
              <a:rPr dirty="0" sz="1400" spc="-5">
                <a:latin typeface="Arial MT"/>
                <a:cs typeface="Arial MT"/>
              </a:rPr>
              <a:t>in </a:t>
            </a:r>
            <a:r>
              <a:rPr dirty="0" sz="1400">
                <a:latin typeface="Arial MT"/>
                <a:cs typeface="Arial MT"/>
              </a:rPr>
              <a:t>close </a:t>
            </a:r>
            <a:r>
              <a:rPr dirty="0" sz="1400" spc="-5">
                <a:latin typeface="Arial MT"/>
                <a:cs typeface="Arial MT"/>
              </a:rPr>
              <a:t>proximity to </a:t>
            </a:r>
            <a:r>
              <a:rPr dirty="0" sz="1400">
                <a:latin typeface="Arial MT"/>
                <a:cs typeface="Arial MT"/>
              </a:rPr>
              <a:t>railways? </a:t>
            </a:r>
            <a:r>
              <a:rPr dirty="0" sz="1400" spc="-25" b="1" i="1">
                <a:latin typeface="Arial"/>
                <a:cs typeface="Arial"/>
              </a:rPr>
              <a:t>Yes </a:t>
            </a:r>
            <a:r>
              <a:rPr dirty="0" sz="1400" spc="-20" b="1" i="1">
                <a:latin typeface="Arial"/>
                <a:cs typeface="Arial"/>
              </a:rPr>
              <a:t> </a:t>
            </a:r>
            <a:r>
              <a:rPr dirty="0" sz="1400" spc="-5">
                <a:latin typeface="Arial MT"/>
                <a:cs typeface="Arial MT"/>
              </a:rPr>
              <a:t>Are launch </a:t>
            </a:r>
            <a:r>
              <a:rPr dirty="0" sz="1400">
                <a:latin typeface="Arial MT"/>
                <a:cs typeface="Arial MT"/>
              </a:rPr>
              <a:t>sites </a:t>
            </a:r>
            <a:r>
              <a:rPr dirty="0" sz="1400" spc="-5">
                <a:latin typeface="Arial MT"/>
                <a:cs typeface="Arial MT"/>
              </a:rPr>
              <a:t>in </a:t>
            </a:r>
            <a:r>
              <a:rPr dirty="0" sz="1400">
                <a:latin typeface="Arial MT"/>
                <a:cs typeface="Arial MT"/>
              </a:rPr>
              <a:t>close </a:t>
            </a:r>
            <a:r>
              <a:rPr dirty="0" sz="1400" spc="-5">
                <a:latin typeface="Arial MT"/>
                <a:cs typeface="Arial MT"/>
              </a:rPr>
              <a:t>proximity to highways? </a:t>
            </a:r>
            <a:r>
              <a:rPr dirty="0" sz="1400" spc="-25" b="1" i="1">
                <a:latin typeface="Arial"/>
                <a:cs typeface="Arial"/>
              </a:rPr>
              <a:t>Yes </a:t>
            </a:r>
            <a:r>
              <a:rPr dirty="0" sz="1400" spc="-375" b="1" i="1">
                <a:latin typeface="Arial"/>
                <a:cs typeface="Arial"/>
              </a:rPr>
              <a:t> </a:t>
            </a:r>
            <a:r>
              <a:rPr dirty="0" sz="1400" spc="-5">
                <a:latin typeface="Arial MT"/>
                <a:cs typeface="Arial MT"/>
              </a:rPr>
              <a:t>Are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launch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sites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close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proximity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coastline?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25" b="1" i="1"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39725" y="1413474"/>
            <a:ext cx="4286885" cy="3552190"/>
            <a:chOff x="1239725" y="1413474"/>
            <a:chExt cx="4286885" cy="35521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725" y="1413474"/>
              <a:ext cx="4286649" cy="3552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74" y="1451574"/>
              <a:ext cx="4172349" cy="34377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39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83752" y="420490"/>
            <a:ext cx="61366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Proximities</a:t>
            </a:r>
            <a:r>
              <a:rPr dirty="0" sz="4000" spc="-45"/>
              <a:t> </a:t>
            </a:r>
            <a:r>
              <a:rPr dirty="0" sz="4000" spc="-5"/>
              <a:t>of</a:t>
            </a:r>
            <a:r>
              <a:rPr dirty="0" sz="4000" spc="-30"/>
              <a:t> </a:t>
            </a:r>
            <a:r>
              <a:rPr dirty="0" sz="4000" spc="-5"/>
              <a:t>Launch</a:t>
            </a:r>
            <a:r>
              <a:rPr dirty="0" sz="4000" spc="-30"/>
              <a:t> </a:t>
            </a:r>
            <a:r>
              <a:rPr dirty="0" sz="4000" spc="-5"/>
              <a:t>Sites</a:t>
            </a:r>
            <a:endParaRPr sz="4000"/>
          </a:p>
        </p:txBody>
      </p:sp>
      <p:grpSp>
        <p:nvGrpSpPr>
          <p:cNvPr id="15" name="object 15"/>
          <p:cNvGrpSpPr/>
          <p:nvPr/>
        </p:nvGrpSpPr>
        <p:grpSpPr>
          <a:xfrm>
            <a:off x="6355850" y="1413475"/>
            <a:ext cx="4199255" cy="3552190"/>
            <a:chOff x="6355850" y="1413475"/>
            <a:chExt cx="4199255" cy="355219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850" y="1413475"/>
              <a:ext cx="4198650" cy="35519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3000" y="1451575"/>
              <a:ext cx="4084350" cy="34376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42075" y="5628501"/>
            <a:ext cx="9699625" cy="96456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99390" marR="508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It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can</a:t>
            </a:r>
            <a:r>
              <a:rPr dirty="0" sz="2200" spc="-5">
                <a:latin typeface="Arial MT"/>
                <a:cs typeface="Arial MT"/>
              </a:rPr>
              <a:t> be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found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that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launch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site</a:t>
            </a:r>
            <a:r>
              <a:rPr dirty="0" sz="2200" spc="-5">
                <a:latin typeface="Arial MT"/>
                <a:cs typeface="Arial MT"/>
              </a:rPr>
              <a:t> is</a:t>
            </a:r>
            <a:r>
              <a:rPr dirty="0" sz="2200" spc="60">
                <a:latin typeface="Arial MT"/>
                <a:cs typeface="Arial MT"/>
              </a:rPr>
              <a:t> </a:t>
            </a:r>
            <a:r>
              <a:rPr dirty="0" sz="2200" spc="-5" b="1">
                <a:latin typeface="Arial"/>
                <a:cs typeface="Arial"/>
              </a:rPr>
              <a:t>close </a:t>
            </a:r>
            <a:r>
              <a:rPr dirty="0" sz="2200" b="1">
                <a:latin typeface="Arial"/>
                <a:cs typeface="Arial"/>
              </a:rPr>
              <a:t>to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railways and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highways</a:t>
            </a:r>
            <a:r>
              <a:rPr dirty="0" sz="2200" spc="20" b="1">
                <a:latin typeface="Arial"/>
                <a:cs typeface="Arial"/>
              </a:rPr>
              <a:t> </a:t>
            </a:r>
            <a:r>
              <a:rPr dirty="0" sz="2200" spc="-5">
                <a:latin typeface="Arial MT"/>
                <a:cs typeface="Arial MT"/>
              </a:rPr>
              <a:t>for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transportation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of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equipment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or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personnel,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and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is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also</a:t>
            </a:r>
            <a:r>
              <a:rPr dirty="0" sz="2200" spc="70">
                <a:latin typeface="Arial MT"/>
                <a:cs typeface="Arial MT"/>
              </a:rPr>
              <a:t> </a:t>
            </a:r>
            <a:r>
              <a:rPr dirty="0" sz="2200" spc="-5" b="1">
                <a:latin typeface="Arial"/>
                <a:cs typeface="Arial"/>
              </a:rPr>
              <a:t>close </a:t>
            </a:r>
            <a:r>
              <a:rPr dirty="0" sz="2200" b="1">
                <a:latin typeface="Arial"/>
                <a:cs typeface="Arial"/>
              </a:rPr>
              <a:t>to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coastline </a:t>
            </a:r>
            <a:r>
              <a:rPr dirty="0" sz="2200" spc="-5">
                <a:latin typeface="Arial MT"/>
                <a:cs typeface="Arial MT"/>
              </a:rPr>
              <a:t>and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relatively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b="1">
                <a:latin typeface="Arial"/>
                <a:cs typeface="Arial"/>
              </a:rPr>
              <a:t>far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from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the</a:t>
            </a:r>
            <a:r>
              <a:rPr dirty="0" sz="2200" spc="-5" b="1">
                <a:latin typeface="Arial"/>
                <a:cs typeface="Arial"/>
              </a:rPr>
              <a:t> cities </a:t>
            </a:r>
            <a:r>
              <a:rPr dirty="0" sz="2200">
                <a:latin typeface="Arial MT"/>
                <a:cs typeface="Arial MT"/>
              </a:rPr>
              <a:t>so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that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launch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failure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does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not pose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a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threat.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6564" y="6083644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1B7DDB"/>
                </a:solidFill>
                <a:latin typeface="Arial MT"/>
                <a:cs typeface="Arial MT"/>
              </a:rPr>
              <a:t>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092" y="448989"/>
            <a:ext cx="247650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3664" rIns="0" bIns="0" rtlCol="0" vert="horz">
            <a:spAutoFit/>
          </a:bodyPr>
          <a:lstStyle/>
          <a:p>
            <a:pPr marL="241300" indent="-179705">
              <a:lnSpc>
                <a:spcPct val="100000"/>
              </a:lnSpc>
              <a:spcBef>
                <a:spcPts val="894"/>
              </a:spcBef>
              <a:buChar char="•"/>
              <a:tabLst>
                <a:tab pos="241300" algn="l"/>
              </a:tabLst>
            </a:pPr>
            <a:r>
              <a:rPr dirty="0" spc="-10"/>
              <a:t>Project</a:t>
            </a:r>
            <a:r>
              <a:rPr dirty="0" spc="-15"/>
              <a:t> background</a:t>
            </a:r>
            <a:r>
              <a:rPr dirty="0" spc="-10"/>
              <a:t> and</a:t>
            </a:r>
            <a:r>
              <a:rPr dirty="0" spc="-15"/>
              <a:t> context</a:t>
            </a:r>
          </a:p>
          <a:p>
            <a:pPr marL="12700" marR="5080" indent="457200">
              <a:lnSpc>
                <a:spcPct val="131400"/>
              </a:lnSpc>
              <a:spcBef>
                <a:spcPts val="65"/>
              </a:spcBef>
            </a:pPr>
            <a:r>
              <a:rPr dirty="0" sz="1850" spc="5" b="0">
                <a:latin typeface="Arial MT"/>
                <a:cs typeface="Arial MT"/>
              </a:rPr>
              <a:t>The era of </a:t>
            </a:r>
            <a:r>
              <a:rPr dirty="0" sz="1850" spc="10" b="0">
                <a:latin typeface="Arial MT"/>
                <a:cs typeface="Arial MT"/>
              </a:rPr>
              <a:t>commercial space </a:t>
            </a:r>
            <a:r>
              <a:rPr dirty="0" sz="1850" spc="5" b="0">
                <a:latin typeface="Arial MT"/>
                <a:cs typeface="Arial MT"/>
              </a:rPr>
              <a:t>has </a:t>
            </a:r>
            <a:r>
              <a:rPr dirty="0" sz="1850" b="0">
                <a:latin typeface="Arial MT"/>
                <a:cs typeface="Arial MT"/>
              </a:rPr>
              <a:t>arrived, </a:t>
            </a:r>
            <a:r>
              <a:rPr dirty="0" sz="1850" spc="5" b="0">
                <a:latin typeface="Arial MT"/>
                <a:cs typeface="Arial MT"/>
              </a:rPr>
              <a:t>and there are several </a:t>
            </a:r>
            <a:r>
              <a:rPr dirty="0" sz="1850" spc="10" b="0">
                <a:latin typeface="Arial MT"/>
                <a:cs typeface="Arial MT"/>
              </a:rPr>
              <a:t>companies </a:t>
            </a:r>
            <a:r>
              <a:rPr dirty="0" sz="1850" b="0">
                <a:latin typeface="Arial MT"/>
                <a:cs typeface="Arial MT"/>
              </a:rPr>
              <a:t>that </a:t>
            </a:r>
            <a:r>
              <a:rPr dirty="0" sz="1850" spc="5" b="0">
                <a:latin typeface="Arial MT"/>
                <a:cs typeface="Arial MT"/>
              </a:rPr>
              <a:t>are </a:t>
            </a:r>
            <a:r>
              <a:rPr dirty="0" sz="1850" spc="10" b="0">
                <a:latin typeface="Arial MT"/>
                <a:cs typeface="Arial MT"/>
              </a:rPr>
              <a:t>making </a:t>
            </a:r>
            <a:r>
              <a:rPr dirty="0" sz="1850" spc="15" b="0">
                <a:latin typeface="Arial MT"/>
                <a:cs typeface="Arial MT"/>
              </a:rPr>
              <a:t> </a:t>
            </a:r>
            <a:r>
              <a:rPr dirty="0" sz="1850" spc="10" b="0">
                <a:latin typeface="Arial MT"/>
                <a:cs typeface="Arial MT"/>
              </a:rPr>
              <a:t>space</a:t>
            </a:r>
            <a:r>
              <a:rPr dirty="0" sz="1850" spc="5" b="0">
                <a:latin typeface="Arial MT"/>
                <a:cs typeface="Arial MT"/>
              </a:rPr>
              <a:t> </a:t>
            </a:r>
            <a:r>
              <a:rPr dirty="0" sz="1850" b="0">
                <a:latin typeface="Arial MT"/>
                <a:cs typeface="Arial MT"/>
              </a:rPr>
              <a:t>travel</a:t>
            </a:r>
            <a:r>
              <a:rPr dirty="0" sz="1850" spc="5" b="0">
                <a:latin typeface="Arial MT"/>
                <a:cs typeface="Arial MT"/>
              </a:rPr>
              <a:t> </a:t>
            </a:r>
            <a:r>
              <a:rPr dirty="0" sz="1850" b="0">
                <a:latin typeface="Arial MT"/>
                <a:cs typeface="Arial MT"/>
              </a:rPr>
              <a:t>affordable</a:t>
            </a:r>
            <a:r>
              <a:rPr dirty="0" sz="1850" spc="5" b="0">
                <a:latin typeface="Arial MT"/>
                <a:cs typeface="Arial MT"/>
              </a:rPr>
              <a:t> </a:t>
            </a:r>
            <a:r>
              <a:rPr dirty="0" sz="1850" b="0">
                <a:latin typeface="Arial MT"/>
                <a:cs typeface="Arial MT"/>
              </a:rPr>
              <a:t>for</a:t>
            </a:r>
            <a:r>
              <a:rPr dirty="0" sz="1850" spc="5" b="0">
                <a:latin typeface="Arial MT"/>
                <a:cs typeface="Arial MT"/>
              </a:rPr>
              <a:t> everyone. Perhaps the </a:t>
            </a:r>
            <a:r>
              <a:rPr dirty="0" sz="1850" spc="10" b="0">
                <a:latin typeface="Arial MT"/>
                <a:cs typeface="Arial MT"/>
              </a:rPr>
              <a:t>most</a:t>
            </a:r>
            <a:r>
              <a:rPr dirty="0" sz="1850" spc="5" b="0">
                <a:latin typeface="Arial MT"/>
                <a:cs typeface="Arial MT"/>
              </a:rPr>
              <a:t> successful of them </a:t>
            </a:r>
            <a:r>
              <a:rPr dirty="0" sz="1850" b="0">
                <a:latin typeface="Arial MT"/>
                <a:cs typeface="Arial MT"/>
              </a:rPr>
              <a:t>is</a:t>
            </a:r>
            <a:r>
              <a:rPr dirty="0" sz="1850" spc="105" b="0">
                <a:latin typeface="Arial MT"/>
                <a:cs typeface="Arial MT"/>
              </a:rPr>
              <a:t> </a:t>
            </a:r>
            <a:r>
              <a:rPr dirty="0" sz="1850" spc="5" b="0" i="1">
                <a:latin typeface="Arial"/>
                <a:cs typeface="Arial"/>
              </a:rPr>
              <a:t>SpaceX</a:t>
            </a:r>
            <a:r>
              <a:rPr dirty="0" sz="1850" spc="5" b="0">
                <a:latin typeface="Arial MT"/>
                <a:cs typeface="Arial MT"/>
              </a:rPr>
              <a:t>, and one </a:t>
            </a:r>
            <a:r>
              <a:rPr dirty="0" sz="1850" b="0">
                <a:latin typeface="Arial MT"/>
                <a:cs typeface="Arial MT"/>
              </a:rPr>
              <a:t>of </a:t>
            </a:r>
            <a:r>
              <a:rPr dirty="0" sz="1850" spc="-495" b="0">
                <a:latin typeface="Arial MT"/>
                <a:cs typeface="Arial MT"/>
              </a:rPr>
              <a:t> </a:t>
            </a:r>
            <a:r>
              <a:rPr dirty="0" sz="1850" spc="5" b="0">
                <a:latin typeface="Arial MT"/>
                <a:cs typeface="Arial MT"/>
              </a:rPr>
              <a:t>the</a:t>
            </a:r>
            <a:r>
              <a:rPr dirty="0" sz="1850" b="0">
                <a:latin typeface="Arial MT"/>
                <a:cs typeface="Arial MT"/>
              </a:rPr>
              <a:t> </a:t>
            </a:r>
            <a:r>
              <a:rPr dirty="0" sz="1850" spc="10" b="0">
                <a:latin typeface="Arial MT"/>
                <a:cs typeface="Arial MT"/>
              </a:rPr>
              <a:t>reasons</a:t>
            </a:r>
            <a:r>
              <a:rPr dirty="0" sz="1850" b="0">
                <a:latin typeface="Arial MT"/>
                <a:cs typeface="Arial MT"/>
              </a:rPr>
              <a:t> is that their</a:t>
            </a:r>
            <a:r>
              <a:rPr dirty="0" sz="1850" spc="5" b="0">
                <a:latin typeface="Arial MT"/>
                <a:cs typeface="Arial MT"/>
              </a:rPr>
              <a:t> rocket</a:t>
            </a:r>
            <a:r>
              <a:rPr dirty="0" sz="1850" b="0">
                <a:latin typeface="Arial MT"/>
                <a:cs typeface="Arial MT"/>
              </a:rPr>
              <a:t> </a:t>
            </a:r>
            <a:r>
              <a:rPr dirty="0" sz="1850" spc="5" b="0">
                <a:latin typeface="Arial MT"/>
                <a:cs typeface="Arial MT"/>
              </a:rPr>
              <a:t>launch</a:t>
            </a:r>
            <a:r>
              <a:rPr dirty="0" sz="1850" b="0">
                <a:latin typeface="Arial MT"/>
                <a:cs typeface="Arial MT"/>
              </a:rPr>
              <a:t> is </a:t>
            </a:r>
            <a:r>
              <a:rPr dirty="0" sz="1850" spc="5" b="0">
                <a:latin typeface="Arial MT"/>
                <a:cs typeface="Arial MT"/>
              </a:rPr>
              <a:t>relatively</a:t>
            </a:r>
            <a:r>
              <a:rPr dirty="0" sz="1850" b="0">
                <a:latin typeface="Arial MT"/>
                <a:cs typeface="Arial MT"/>
              </a:rPr>
              <a:t> inexpensive.</a:t>
            </a:r>
            <a:endParaRPr sz="1850">
              <a:latin typeface="Arial MT"/>
              <a:cs typeface="Arial MT"/>
            </a:endParaRPr>
          </a:p>
          <a:p>
            <a:pPr algn="just" marL="12700" marR="119380" indent="457200">
              <a:lnSpc>
                <a:spcPct val="131400"/>
              </a:lnSpc>
            </a:pPr>
            <a:r>
              <a:rPr dirty="0" sz="1850" spc="5" b="0" i="1">
                <a:latin typeface="Arial"/>
                <a:cs typeface="Arial"/>
              </a:rPr>
              <a:t>SpaceX </a:t>
            </a:r>
            <a:r>
              <a:rPr dirty="0" sz="1850" b="0">
                <a:latin typeface="Arial MT"/>
                <a:cs typeface="Arial MT"/>
              </a:rPr>
              <a:t>advertises </a:t>
            </a:r>
            <a:r>
              <a:rPr dirty="0" sz="1850" spc="5" b="0" i="1">
                <a:latin typeface="Arial"/>
                <a:cs typeface="Arial"/>
              </a:rPr>
              <a:t>Falcon </a:t>
            </a:r>
            <a:r>
              <a:rPr dirty="0" sz="1850" spc="10" b="0" i="1">
                <a:latin typeface="Arial"/>
                <a:cs typeface="Arial"/>
              </a:rPr>
              <a:t>9 </a:t>
            </a:r>
            <a:r>
              <a:rPr dirty="0" sz="1850" spc="5" b="0">
                <a:latin typeface="Arial MT"/>
                <a:cs typeface="Arial MT"/>
              </a:rPr>
              <a:t>rocket launches on </a:t>
            </a:r>
            <a:r>
              <a:rPr dirty="0" sz="1850" b="0">
                <a:latin typeface="Arial MT"/>
                <a:cs typeface="Arial MT"/>
              </a:rPr>
              <a:t>its website, </a:t>
            </a:r>
            <a:r>
              <a:rPr dirty="0" sz="1850" spc="5" b="0">
                <a:latin typeface="Arial MT"/>
                <a:cs typeface="Arial MT"/>
              </a:rPr>
              <a:t>with </a:t>
            </a:r>
            <a:r>
              <a:rPr dirty="0" sz="1850" spc="10" b="0">
                <a:latin typeface="Arial MT"/>
                <a:cs typeface="Arial MT"/>
              </a:rPr>
              <a:t>a </a:t>
            </a:r>
            <a:r>
              <a:rPr dirty="0" sz="1850" spc="5" b="0">
                <a:latin typeface="Arial MT"/>
                <a:cs typeface="Arial MT"/>
              </a:rPr>
              <a:t>cost of 62 million </a:t>
            </a:r>
            <a:r>
              <a:rPr dirty="0" sz="1850" b="0">
                <a:latin typeface="Arial MT"/>
                <a:cs typeface="Arial MT"/>
              </a:rPr>
              <a:t>dollars; </a:t>
            </a:r>
            <a:r>
              <a:rPr dirty="0" sz="1850" spc="-500" b="0">
                <a:latin typeface="Arial MT"/>
                <a:cs typeface="Arial MT"/>
              </a:rPr>
              <a:t> </a:t>
            </a:r>
            <a:r>
              <a:rPr dirty="0" sz="1850" spc="5" b="0">
                <a:latin typeface="Arial MT"/>
                <a:cs typeface="Arial MT"/>
              </a:rPr>
              <a:t>other </a:t>
            </a:r>
            <a:r>
              <a:rPr dirty="0" sz="1850" b="0">
                <a:latin typeface="Arial MT"/>
                <a:cs typeface="Arial MT"/>
              </a:rPr>
              <a:t>providers </a:t>
            </a:r>
            <a:r>
              <a:rPr dirty="0" sz="1850" spc="5" b="0">
                <a:latin typeface="Arial MT"/>
                <a:cs typeface="Arial MT"/>
              </a:rPr>
              <a:t>cost upward of 165 million </a:t>
            </a:r>
            <a:r>
              <a:rPr dirty="0" sz="1850" b="0">
                <a:latin typeface="Arial MT"/>
                <a:cs typeface="Arial MT"/>
              </a:rPr>
              <a:t>dollars </a:t>
            </a:r>
            <a:r>
              <a:rPr dirty="0" sz="1850" spc="5" b="0">
                <a:latin typeface="Arial MT"/>
                <a:cs typeface="Arial MT"/>
              </a:rPr>
              <a:t>each, </a:t>
            </a:r>
            <a:r>
              <a:rPr dirty="0" sz="1850" spc="10" b="0">
                <a:latin typeface="Arial MT"/>
                <a:cs typeface="Arial MT"/>
              </a:rPr>
              <a:t>much </a:t>
            </a:r>
            <a:r>
              <a:rPr dirty="0" sz="1850" spc="5" b="0">
                <a:latin typeface="Arial MT"/>
                <a:cs typeface="Arial MT"/>
              </a:rPr>
              <a:t>of the savings </a:t>
            </a:r>
            <a:r>
              <a:rPr dirty="0" sz="1850" b="0">
                <a:latin typeface="Arial MT"/>
                <a:cs typeface="Arial MT"/>
              </a:rPr>
              <a:t>is </a:t>
            </a:r>
            <a:r>
              <a:rPr dirty="0" sz="1850" spc="5" b="0">
                <a:latin typeface="Arial MT"/>
                <a:cs typeface="Arial MT"/>
              </a:rPr>
              <a:t>because </a:t>
            </a:r>
            <a:r>
              <a:rPr dirty="0" sz="1850" spc="5" b="0" i="1">
                <a:latin typeface="Arial"/>
                <a:cs typeface="Arial"/>
              </a:rPr>
              <a:t>SpaceX </a:t>
            </a:r>
            <a:r>
              <a:rPr dirty="0" sz="1850" spc="-500" b="0" i="1">
                <a:latin typeface="Arial"/>
                <a:cs typeface="Arial"/>
              </a:rPr>
              <a:t> </a:t>
            </a:r>
            <a:r>
              <a:rPr dirty="0" sz="1850" spc="10" b="0">
                <a:latin typeface="Arial MT"/>
                <a:cs typeface="Arial MT"/>
              </a:rPr>
              <a:t>can</a:t>
            </a:r>
            <a:r>
              <a:rPr dirty="0" sz="1850" spc="-5" b="0">
                <a:latin typeface="Arial MT"/>
                <a:cs typeface="Arial MT"/>
              </a:rPr>
              <a:t> </a:t>
            </a:r>
            <a:r>
              <a:rPr dirty="0" sz="1850" spc="10" b="0">
                <a:latin typeface="Arial MT"/>
                <a:cs typeface="Arial MT"/>
              </a:rPr>
              <a:t>reuse</a:t>
            </a:r>
            <a:r>
              <a:rPr dirty="0" sz="1850" b="0">
                <a:latin typeface="Arial MT"/>
                <a:cs typeface="Arial MT"/>
              </a:rPr>
              <a:t> </a:t>
            </a:r>
            <a:r>
              <a:rPr dirty="0" sz="1850" spc="5" b="0">
                <a:latin typeface="Arial MT"/>
                <a:cs typeface="Arial MT"/>
              </a:rPr>
              <a:t>the</a:t>
            </a:r>
            <a:r>
              <a:rPr dirty="0" sz="1850" b="0">
                <a:latin typeface="Arial MT"/>
                <a:cs typeface="Arial MT"/>
              </a:rPr>
              <a:t> first </a:t>
            </a:r>
            <a:r>
              <a:rPr dirty="0" sz="1850" spc="5" b="0">
                <a:latin typeface="Arial MT"/>
                <a:cs typeface="Arial MT"/>
              </a:rPr>
              <a:t>stage.</a:t>
            </a:r>
            <a:endParaRPr sz="1850">
              <a:latin typeface="Arial MT"/>
              <a:cs typeface="Arial MT"/>
            </a:endParaRPr>
          </a:p>
          <a:p>
            <a:pPr marL="12700" marR="13335" indent="457200">
              <a:lnSpc>
                <a:spcPct val="131400"/>
              </a:lnSpc>
            </a:pPr>
            <a:r>
              <a:rPr dirty="0" sz="1850" b="0">
                <a:latin typeface="Arial MT"/>
                <a:cs typeface="Arial MT"/>
              </a:rPr>
              <a:t>Therefore,</a:t>
            </a:r>
            <a:r>
              <a:rPr dirty="0" sz="1850" spc="5" b="0">
                <a:latin typeface="Arial MT"/>
                <a:cs typeface="Arial MT"/>
              </a:rPr>
              <a:t> </a:t>
            </a:r>
            <a:r>
              <a:rPr dirty="0" sz="1850" spc="10" b="0">
                <a:latin typeface="Arial MT"/>
                <a:cs typeface="Arial MT"/>
              </a:rPr>
              <a:t>we </a:t>
            </a:r>
            <a:r>
              <a:rPr dirty="0" sz="1850" b="0">
                <a:latin typeface="Arial MT"/>
                <a:cs typeface="Arial MT"/>
              </a:rPr>
              <a:t>will</a:t>
            </a:r>
            <a:r>
              <a:rPr dirty="0" sz="1850" spc="10" b="0">
                <a:latin typeface="Arial MT"/>
                <a:cs typeface="Arial MT"/>
              </a:rPr>
              <a:t> </a:t>
            </a:r>
            <a:r>
              <a:rPr dirty="0" sz="1850" b="0">
                <a:latin typeface="Arial MT"/>
                <a:cs typeface="Arial MT"/>
              </a:rPr>
              <a:t>predict</a:t>
            </a:r>
            <a:r>
              <a:rPr dirty="0" sz="1850" spc="10" b="0">
                <a:latin typeface="Arial MT"/>
                <a:cs typeface="Arial MT"/>
              </a:rPr>
              <a:t> </a:t>
            </a:r>
            <a:r>
              <a:rPr dirty="0" sz="1850" b="0">
                <a:latin typeface="Arial MT"/>
                <a:cs typeface="Arial MT"/>
              </a:rPr>
              <a:t>if</a:t>
            </a:r>
            <a:r>
              <a:rPr dirty="0" sz="1850" spc="5" b="0">
                <a:latin typeface="Arial MT"/>
                <a:cs typeface="Arial MT"/>
              </a:rPr>
              <a:t> the</a:t>
            </a:r>
            <a:r>
              <a:rPr dirty="0" sz="1850" spc="55" b="0">
                <a:latin typeface="Arial MT"/>
                <a:cs typeface="Arial MT"/>
              </a:rPr>
              <a:t> </a:t>
            </a:r>
            <a:r>
              <a:rPr dirty="0" sz="1850" spc="5" b="0" i="1">
                <a:latin typeface="Arial"/>
                <a:cs typeface="Arial"/>
              </a:rPr>
              <a:t>Falcon</a:t>
            </a:r>
            <a:r>
              <a:rPr dirty="0" sz="1850" spc="10" b="0" i="1">
                <a:latin typeface="Arial"/>
                <a:cs typeface="Arial"/>
              </a:rPr>
              <a:t> 9</a:t>
            </a:r>
            <a:r>
              <a:rPr dirty="0" sz="1850" spc="30" b="0" i="1">
                <a:latin typeface="Arial"/>
                <a:cs typeface="Arial"/>
              </a:rPr>
              <a:t> </a:t>
            </a:r>
            <a:r>
              <a:rPr dirty="0" sz="1850" b="0">
                <a:latin typeface="Arial MT"/>
                <a:cs typeface="Arial MT"/>
              </a:rPr>
              <a:t>first</a:t>
            </a:r>
            <a:r>
              <a:rPr dirty="0" sz="1850" spc="10" b="0">
                <a:latin typeface="Arial MT"/>
                <a:cs typeface="Arial MT"/>
              </a:rPr>
              <a:t> </a:t>
            </a:r>
            <a:r>
              <a:rPr dirty="0" sz="1850" spc="5" b="0">
                <a:latin typeface="Arial MT"/>
                <a:cs typeface="Arial MT"/>
              </a:rPr>
              <a:t>stage</a:t>
            </a:r>
            <a:r>
              <a:rPr dirty="0" sz="1850" spc="10" b="0">
                <a:latin typeface="Arial MT"/>
                <a:cs typeface="Arial MT"/>
              </a:rPr>
              <a:t> </a:t>
            </a:r>
            <a:r>
              <a:rPr dirty="0" sz="1850" b="0">
                <a:latin typeface="Arial MT"/>
                <a:cs typeface="Arial MT"/>
              </a:rPr>
              <a:t>will</a:t>
            </a:r>
            <a:r>
              <a:rPr dirty="0" sz="1850" spc="5" b="0">
                <a:latin typeface="Arial MT"/>
                <a:cs typeface="Arial MT"/>
              </a:rPr>
              <a:t> land</a:t>
            </a:r>
            <a:r>
              <a:rPr dirty="0" sz="1850" spc="10" b="0">
                <a:latin typeface="Arial MT"/>
                <a:cs typeface="Arial MT"/>
              </a:rPr>
              <a:t> </a:t>
            </a:r>
            <a:r>
              <a:rPr dirty="0" sz="1850" spc="-5" b="0">
                <a:latin typeface="Arial MT"/>
                <a:cs typeface="Arial MT"/>
              </a:rPr>
              <a:t>successfully.</a:t>
            </a:r>
            <a:r>
              <a:rPr dirty="0" sz="1850" spc="10" b="0">
                <a:latin typeface="Arial MT"/>
                <a:cs typeface="Arial MT"/>
              </a:rPr>
              <a:t> </a:t>
            </a:r>
            <a:r>
              <a:rPr dirty="0" sz="1850" b="0">
                <a:latin typeface="Arial MT"/>
                <a:cs typeface="Arial MT"/>
              </a:rPr>
              <a:t>If</a:t>
            </a:r>
            <a:r>
              <a:rPr dirty="0" sz="1850" spc="10" b="0">
                <a:latin typeface="Arial MT"/>
                <a:cs typeface="Arial MT"/>
              </a:rPr>
              <a:t> we</a:t>
            </a:r>
            <a:r>
              <a:rPr dirty="0" sz="1850" spc="5" b="0">
                <a:latin typeface="Arial MT"/>
                <a:cs typeface="Arial MT"/>
              </a:rPr>
              <a:t> </a:t>
            </a:r>
            <a:r>
              <a:rPr dirty="0" sz="1850" spc="10" b="0">
                <a:latin typeface="Arial MT"/>
                <a:cs typeface="Arial MT"/>
              </a:rPr>
              <a:t>can </a:t>
            </a:r>
            <a:r>
              <a:rPr dirty="0" sz="1850" b="0">
                <a:latin typeface="Arial MT"/>
                <a:cs typeface="Arial MT"/>
              </a:rPr>
              <a:t>determine </a:t>
            </a:r>
            <a:r>
              <a:rPr dirty="0" sz="1850" spc="-500" b="0">
                <a:latin typeface="Arial MT"/>
                <a:cs typeface="Arial MT"/>
              </a:rPr>
              <a:t> </a:t>
            </a:r>
            <a:r>
              <a:rPr dirty="0" sz="1850" b="0">
                <a:latin typeface="Arial MT"/>
                <a:cs typeface="Arial MT"/>
              </a:rPr>
              <a:t>if </a:t>
            </a:r>
            <a:r>
              <a:rPr dirty="0" sz="1850" spc="5" b="0">
                <a:latin typeface="Arial MT"/>
                <a:cs typeface="Arial MT"/>
              </a:rPr>
              <a:t>the </a:t>
            </a:r>
            <a:r>
              <a:rPr dirty="0" sz="1850" b="0">
                <a:latin typeface="Arial MT"/>
                <a:cs typeface="Arial MT"/>
              </a:rPr>
              <a:t>first </a:t>
            </a:r>
            <a:r>
              <a:rPr dirty="0" sz="1850" spc="5" b="0">
                <a:latin typeface="Arial MT"/>
                <a:cs typeface="Arial MT"/>
              </a:rPr>
              <a:t>stage </a:t>
            </a:r>
            <a:r>
              <a:rPr dirty="0" sz="1850" b="0">
                <a:latin typeface="Arial MT"/>
                <a:cs typeface="Arial MT"/>
              </a:rPr>
              <a:t>will land, </a:t>
            </a:r>
            <a:r>
              <a:rPr dirty="0" sz="1850" spc="10" b="0">
                <a:latin typeface="Arial MT"/>
                <a:cs typeface="Arial MT"/>
              </a:rPr>
              <a:t>we can </a:t>
            </a:r>
            <a:r>
              <a:rPr dirty="0" sz="1850" spc="5" b="0">
                <a:latin typeface="Arial MT"/>
                <a:cs typeface="Arial MT"/>
              </a:rPr>
              <a:t>determine the cost of </a:t>
            </a:r>
            <a:r>
              <a:rPr dirty="0" sz="1850" spc="10" b="0">
                <a:latin typeface="Arial MT"/>
                <a:cs typeface="Arial MT"/>
              </a:rPr>
              <a:t>a </a:t>
            </a:r>
            <a:r>
              <a:rPr dirty="0" sz="1850" b="0">
                <a:latin typeface="Arial MT"/>
                <a:cs typeface="Arial MT"/>
              </a:rPr>
              <a:t>launch. </a:t>
            </a:r>
            <a:r>
              <a:rPr dirty="0" sz="1850" spc="5" b="0">
                <a:latin typeface="Arial MT"/>
                <a:cs typeface="Arial MT"/>
              </a:rPr>
              <a:t>This </a:t>
            </a:r>
            <a:r>
              <a:rPr dirty="0" sz="1850" b="0">
                <a:latin typeface="Arial MT"/>
                <a:cs typeface="Arial MT"/>
              </a:rPr>
              <a:t>information </a:t>
            </a:r>
            <a:r>
              <a:rPr dirty="0" sz="1850" spc="10" b="0">
                <a:latin typeface="Arial MT"/>
                <a:cs typeface="Arial MT"/>
              </a:rPr>
              <a:t>can </a:t>
            </a:r>
            <a:r>
              <a:rPr dirty="0" sz="1850" spc="5" b="0">
                <a:latin typeface="Arial MT"/>
                <a:cs typeface="Arial MT"/>
              </a:rPr>
              <a:t>be used </a:t>
            </a:r>
            <a:r>
              <a:rPr dirty="0" sz="1850" b="0">
                <a:latin typeface="Arial MT"/>
                <a:cs typeface="Arial MT"/>
              </a:rPr>
              <a:t>if </a:t>
            </a:r>
            <a:r>
              <a:rPr dirty="0" sz="1850" spc="5" b="0">
                <a:latin typeface="Arial MT"/>
                <a:cs typeface="Arial MT"/>
              </a:rPr>
              <a:t> an</a:t>
            </a:r>
            <a:r>
              <a:rPr dirty="0" sz="1850" b="0">
                <a:latin typeface="Arial MT"/>
                <a:cs typeface="Arial MT"/>
              </a:rPr>
              <a:t> alternate </a:t>
            </a:r>
            <a:r>
              <a:rPr dirty="0" sz="1850" spc="10" b="0">
                <a:latin typeface="Arial MT"/>
                <a:cs typeface="Arial MT"/>
              </a:rPr>
              <a:t>company</a:t>
            </a:r>
            <a:r>
              <a:rPr dirty="0" sz="1850" b="0">
                <a:latin typeface="Arial MT"/>
                <a:cs typeface="Arial MT"/>
              </a:rPr>
              <a:t> </a:t>
            </a:r>
            <a:r>
              <a:rPr dirty="0" sz="1850" spc="5" b="0">
                <a:latin typeface="Arial MT"/>
                <a:cs typeface="Arial MT"/>
              </a:rPr>
              <a:t>wants to</a:t>
            </a:r>
            <a:r>
              <a:rPr dirty="0" sz="1850" b="0">
                <a:latin typeface="Arial MT"/>
                <a:cs typeface="Arial MT"/>
              </a:rPr>
              <a:t> </a:t>
            </a:r>
            <a:r>
              <a:rPr dirty="0" sz="1850" spc="5" b="0">
                <a:latin typeface="Arial MT"/>
                <a:cs typeface="Arial MT"/>
              </a:rPr>
              <a:t>bid</a:t>
            </a:r>
            <a:r>
              <a:rPr dirty="0" sz="1850" b="0">
                <a:latin typeface="Arial MT"/>
                <a:cs typeface="Arial MT"/>
              </a:rPr>
              <a:t> against</a:t>
            </a:r>
            <a:r>
              <a:rPr dirty="0" sz="1850" spc="20" b="0">
                <a:latin typeface="Arial MT"/>
                <a:cs typeface="Arial MT"/>
              </a:rPr>
              <a:t> </a:t>
            </a:r>
            <a:r>
              <a:rPr dirty="0" sz="1850" spc="5" b="0" i="1">
                <a:latin typeface="Arial"/>
                <a:cs typeface="Arial"/>
              </a:rPr>
              <a:t>SpaceX</a:t>
            </a:r>
            <a:r>
              <a:rPr dirty="0" sz="1850" spc="10" b="0" i="1">
                <a:latin typeface="Arial"/>
                <a:cs typeface="Arial"/>
              </a:rPr>
              <a:t> </a:t>
            </a:r>
            <a:r>
              <a:rPr dirty="0" sz="1850" b="0">
                <a:latin typeface="Arial MT"/>
                <a:cs typeface="Arial MT"/>
              </a:rPr>
              <a:t>for </a:t>
            </a:r>
            <a:r>
              <a:rPr dirty="0" sz="1850" spc="10" b="0">
                <a:latin typeface="Arial MT"/>
                <a:cs typeface="Arial MT"/>
              </a:rPr>
              <a:t>a</a:t>
            </a:r>
            <a:r>
              <a:rPr dirty="0" sz="1850" spc="5" b="0">
                <a:latin typeface="Arial MT"/>
                <a:cs typeface="Arial MT"/>
              </a:rPr>
              <a:t> rocket</a:t>
            </a:r>
            <a:r>
              <a:rPr dirty="0" sz="1850" b="0">
                <a:latin typeface="Arial MT"/>
                <a:cs typeface="Arial MT"/>
              </a:rPr>
              <a:t> launch.</a:t>
            </a:r>
            <a:endParaRPr sz="1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 MT"/>
              <a:cs typeface="Arial MT"/>
            </a:endParaRPr>
          </a:p>
          <a:p>
            <a:pPr marL="241300" indent="-179705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dirty="0" spc="-15"/>
              <a:t>Problems </a:t>
            </a:r>
            <a:r>
              <a:rPr dirty="0" spc="-10"/>
              <a:t>you</a:t>
            </a:r>
            <a:r>
              <a:rPr dirty="0" spc="-15"/>
              <a:t> </a:t>
            </a:r>
            <a:r>
              <a:rPr dirty="0" spc="-10"/>
              <a:t>want</a:t>
            </a:r>
            <a:r>
              <a:rPr dirty="0" spc="-15"/>
              <a:t> </a:t>
            </a:r>
            <a:r>
              <a:rPr dirty="0" spc="-5"/>
              <a:t>to</a:t>
            </a:r>
            <a:r>
              <a:rPr dirty="0" spc="-10"/>
              <a:t> </a:t>
            </a:r>
            <a:r>
              <a:rPr dirty="0" spc="-5"/>
              <a:t>find </a:t>
            </a:r>
            <a:r>
              <a:rPr dirty="0" spc="-15"/>
              <a:t>answers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1275" y="5528717"/>
            <a:ext cx="8430895" cy="76644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320040" indent="-307975">
              <a:lnSpc>
                <a:spcPct val="100000"/>
              </a:lnSpc>
              <a:spcBef>
                <a:spcPts val="790"/>
              </a:spcBef>
              <a:buChar char="-"/>
              <a:tabLst>
                <a:tab pos="320040" algn="l"/>
                <a:tab pos="320675" algn="l"/>
              </a:tabLst>
            </a:pP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Correlations</a:t>
            </a:r>
            <a:r>
              <a:rPr dirty="0" sz="18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dirty="0" sz="18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dirty="0" sz="18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dirty="0" sz="18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variables</a:t>
            </a:r>
            <a:r>
              <a:rPr dirty="0" sz="18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18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dirty="0" sz="18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endParaRPr sz="1850">
              <a:latin typeface="Arial MT"/>
              <a:cs typeface="Arial MT"/>
            </a:endParaRPr>
          </a:p>
          <a:p>
            <a:pPr marL="320040" indent="-307975">
              <a:lnSpc>
                <a:spcPct val="100000"/>
              </a:lnSpc>
              <a:spcBef>
                <a:spcPts val="700"/>
              </a:spcBef>
              <a:buChar char="-"/>
              <a:tabLst>
                <a:tab pos="320040" algn="l"/>
                <a:tab pos="320675" algn="l"/>
              </a:tabLst>
            </a:pP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Conditions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 to</a:t>
            </a:r>
            <a:r>
              <a:rPr dirty="0" sz="18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get the</a:t>
            </a:r>
            <a:r>
              <a:rPr dirty="0" sz="18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best results</a:t>
            </a:r>
            <a:r>
              <a:rPr dirty="0" sz="18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and ensure</a:t>
            </a:r>
            <a:r>
              <a:rPr dirty="0" sz="18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the best</a:t>
            </a:r>
            <a:r>
              <a:rPr dirty="0" sz="18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dirty="0" sz="18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endParaRPr sz="1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6537" y="1843512"/>
            <a:ext cx="4424045" cy="3345815"/>
            <a:chOff x="816537" y="1843512"/>
            <a:chExt cx="4424045" cy="3345815"/>
          </a:xfrm>
        </p:grpSpPr>
        <p:sp>
          <p:nvSpPr>
            <p:cNvPr id="3" name="object 3"/>
            <p:cNvSpPr/>
            <p:nvPr/>
          </p:nvSpPr>
          <p:spPr>
            <a:xfrm>
              <a:off x="821299" y="1848274"/>
              <a:ext cx="4414520" cy="3336290"/>
            </a:xfrm>
            <a:custGeom>
              <a:avLst/>
              <a:gdLst/>
              <a:ahLst/>
              <a:cxnLst/>
              <a:rect l="l" t="t" r="r" b="b"/>
              <a:pathLst>
                <a:path w="4414520" h="3336290">
                  <a:moveTo>
                    <a:pt x="4414199" y="3335699"/>
                  </a:moveTo>
                  <a:lnTo>
                    <a:pt x="0" y="3335699"/>
                  </a:lnTo>
                  <a:lnTo>
                    <a:pt x="0" y="0"/>
                  </a:lnTo>
                  <a:lnTo>
                    <a:pt x="4414199" y="0"/>
                  </a:lnTo>
                  <a:lnTo>
                    <a:pt x="4414199" y="3335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21299" y="1848274"/>
              <a:ext cx="4414520" cy="3336290"/>
            </a:xfrm>
            <a:custGeom>
              <a:avLst/>
              <a:gdLst/>
              <a:ahLst/>
              <a:cxnLst/>
              <a:rect l="l" t="t" r="r" b="b"/>
              <a:pathLst>
                <a:path w="4414520" h="3336290">
                  <a:moveTo>
                    <a:pt x="0" y="0"/>
                  </a:moveTo>
                  <a:lnTo>
                    <a:pt x="4414199" y="0"/>
                  </a:lnTo>
                  <a:lnTo>
                    <a:pt x="4414199" y="3335699"/>
                  </a:lnTo>
                  <a:lnTo>
                    <a:pt x="0" y="3335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424" y="1915925"/>
              <a:ext cx="4171949" cy="32003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80594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95"/>
              <a:t>Total</a:t>
            </a:r>
            <a:r>
              <a:rPr dirty="0" sz="4000" spc="-20"/>
              <a:t> </a:t>
            </a:r>
            <a:r>
              <a:rPr dirty="0" sz="4000" spc="-10"/>
              <a:t>Success</a:t>
            </a:r>
            <a:r>
              <a:rPr dirty="0" sz="4000" spc="-30"/>
              <a:t> </a:t>
            </a:r>
            <a:r>
              <a:rPr dirty="0" sz="4000" spc="-5"/>
              <a:t>Launches</a:t>
            </a:r>
            <a:r>
              <a:rPr dirty="0" sz="4000" spc="-15"/>
              <a:t> </a:t>
            </a:r>
            <a:r>
              <a:rPr dirty="0" sz="4000" spc="-5"/>
              <a:t>By</a:t>
            </a:r>
            <a:r>
              <a:rPr dirty="0" sz="4000" spc="-30"/>
              <a:t> </a:t>
            </a:r>
            <a:r>
              <a:rPr dirty="0" sz="4000" spc="-5"/>
              <a:t>all</a:t>
            </a:r>
            <a:r>
              <a:rPr dirty="0" sz="4000" spc="-15"/>
              <a:t> </a:t>
            </a:r>
            <a:r>
              <a:rPr dirty="0" sz="4000"/>
              <a:t>sites</a:t>
            </a:r>
            <a:endParaRPr sz="40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41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5870674" y="1862499"/>
            <a:ext cx="5288280" cy="3576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795655" indent="-1873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dirty="0" sz="2200" spc="-5">
                <a:latin typeface="Consolas"/>
                <a:cs typeface="Consolas"/>
              </a:rPr>
              <a:t>KSLC-39</a:t>
            </a:r>
            <a:r>
              <a:rPr dirty="0" sz="2200">
                <a:latin typeface="Consolas"/>
                <a:cs typeface="Consolas"/>
              </a:rPr>
              <a:t>A</a:t>
            </a:r>
            <a:r>
              <a:rPr dirty="0" sz="2200" spc="-590">
                <a:latin typeface="Consolas"/>
                <a:cs typeface="Consolas"/>
              </a:rPr>
              <a:t> </a:t>
            </a:r>
            <a:r>
              <a:rPr dirty="0" sz="2200">
                <a:latin typeface="Arial MT"/>
                <a:cs typeface="Arial MT"/>
              </a:rPr>
              <a:t>records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most</a:t>
            </a:r>
            <a:r>
              <a:rPr dirty="0" sz="2200" spc="-5">
                <a:latin typeface="Arial MT"/>
                <a:cs typeface="Arial MT"/>
              </a:rPr>
              <a:t> launch  </a:t>
            </a:r>
            <a:r>
              <a:rPr dirty="0" sz="2200">
                <a:latin typeface="Arial MT"/>
                <a:cs typeface="Arial MT"/>
              </a:rPr>
              <a:t>success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among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all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  <a:p>
            <a:pPr marL="199390" marR="5778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Consolas"/>
                <a:cs typeface="Consolas"/>
              </a:rPr>
              <a:t>VAF</a:t>
            </a:r>
            <a:r>
              <a:rPr dirty="0" sz="2200">
                <a:latin typeface="Consolas"/>
                <a:cs typeface="Consolas"/>
              </a:rPr>
              <a:t>B</a:t>
            </a:r>
            <a:r>
              <a:rPr dirty="0" sz="2200" spc="-10">
                <a:latin typeface="Consolas"/>
                <a:cs typeface="Consolas"/>
              </a:rPr>
              <a:t> </a:t>
            </a:r>
            <a:r>
              <a:rPr dirty="0" sz="2200" spc="-5">
                <a:latin typeface="Consolas"/>
                <a:cs typeface="Consolas"/>
              </a:rPr>
              <a:t>SLC-4</a:t>
            </a:r>
            <a:r>
              <a:rPr dirty="0" sz="2200">
                <a:latin typeface="Consolas"/>
                <a:cs typeface="Consolas"/>
              </a:rPr>
              <a:t>E</a:t>
            </a:r>
            <a:r>
              <a:rPr dirty="0" sz="2200" spc="-580">
                <a:latin typeface="Consolas"/>
                <a:cs typeface="Consolas"/>
              </a:rPr>
              <a:t> </a:t>
            </a:r>
            <a:r>
              <a:rPr dirty="0" sz="2200" spc="-5">
                <a:latin typeface="Arial MT"/>
                <a:cs typeface="Arial MT"/>
              </a:rPr>
              <a:t>ha</a:t>
            </a:r>
            <a:r>
              <a:rPr dirty="0" sz="2200">
                <a:latin typeface="Arial MT"/>
                <a:cs typeface="Arial MT"/>
              </a:rPr>
              <a:t>s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fewes</a:t>
            </a:r>
            <a:r>
              <a:rPr dirty="0" sz="2200">
                <a:latin typeface="Arial MT"/>
                <a:cs typeface="Arial MT"/>
              </a:rPr>
              <a:t>t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launch  </a:t>
            </a:r>
            <a:r>
              <a:rPr dirty="0" sz="2200">
                <a:latin typeface="Arial MT"/>
                <a:cs typeface="Arial MT"/>
              </a:rPr>
              <a:t>success,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possibly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because</a:t>
            </a:r>
            <a:endParaRPr sz="2200">
              <a:latin typeface="Arial MT"/>
              <a:cs typeface="Arial MT"/>
            </a:endParaRPr>
          </a:p>
          <a:p>
            <a:pPr lvl="1" marL="885190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data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sample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is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small,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or</a:t>
            </a:r>
            <a:endParaRPr sz="2200">
              <a:latin typeface="Arial MT"/>
              <a:cs typeface="Arial MT"/>
            </a:endParaRPr>
          </a:p>
          <a:p>
            <a:pPr lvl="1" marL="885190" marR="5080" indent="-397510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dirty="0" sz="2200" spc="-5">
                <a:latin typeface="Arial MT"/>
                <a:cs typeface="Arial MT"/>
              </a:rPr>
              <a:t>because it is the only </a:t>
            </a:r>
            <a:r>
              <a:rPr dirty="0" sz="2200">
                <a:latin typeface="Arial MT"/>
                <a:cs typeface="Arial MT"/>
              </a:rPr>
              <a:t>site </a:t>
            </a:r>
            <a:r>
              <a:rPr dirty="0" sz="2200" spc="-5">
                <a:latin typeface="Arial MT"/>
                <a:cs typeface="Arial MT"/>
              </a:rPr>
              <a:t>located in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California,</a:t>
            </a:r>
            <a:r>
              <a:rPr dirty="0" sz="2200" spc="4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so</a:t>
            </a:r>
            <a:r>
              <a:rPr dirty="0" sz="2200" spc="4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4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launch</a:t>
            </a:r>
            <a:r>
              <a:rPr dirty="0" sz="2200" spc="45">
                <a:latin typeface="Arial MT"/>
                <a:cs typeface="Arial MT"/>
              </a:rPr>
              <a:t> </a:t>
            </a:r>
            <a:r>
              <a:rPr dirty="0" sz="2200" spc="-10">
                <a:latin typeface="Arial MT"/>
                <a:cs typeface="Arial MT"/>
              </a:rPr>
              <a:t>difficulty </a:t>
            </a:r>
            <a:r>
              <a:rPr dirty="0" sz="2200" spc="-5">
                <a:latin typeface="Arial MT"/>
                <a:cs typeface="Arial MT"/>
              </a:rPr>
              <a:t> on the west </a:t>
            </a:r>
            <a:r>
              <a:rPr dirty="0" sz="2200">
                <a:latin typeface="Arial MT"/>
                <a:cs typeface="Arial MT"/>
              </a:rPr>
              <a:t>coast may </a:t>
            </a:r>
            <a:r>
              <a:rPr dirty="0" sz="2200" spc="-5">
                <a:latin typeface="Arial MT"/>
                <a:cs typeface="Arial MT"/>
              </a:rPr>
              <a:t>be higher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than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east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coast.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65905"/>
            <a:ext cx="998728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Launch</a:t>
            </a:r>
            <a:r>
              <a:rPr dirty="0" spc="-15"/>
              <a:t> </a:t>
            </a:r>
            <a:r>
              <a:rPr dirty="0" spc="-10"/>
              <a:t>Site</a:t>
            </a:r>
            <a:r>
              <a:rPr dirty="0" spc="-25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 spc="-5"/>
              <a:t>Highest</a:t>
            </a:r>
            <a:r>
              <a:rPr dirty="0" spc="-15"/>
              <a:t> </a:t>
            </a:r>
            <a:r>
              <a:rPr dirty="0" spc="-5"/>
              <a:t>Launch</a:t>
            </a:r>
            <a:r>
              <a:rPr dirty="0" spc="-15"/>
              <a:t> </a:t>
            </a:r>
            <a:r>
              <a:rPr dirty="0" spc="-10"/>
              <a:t>Success</a:t>
            </a:r>
            <a:r>
              <a:rPr dirty="0" spc="-25"/>
              <a:t> </a:t>
            </a:r>
            <a:r>
              <a:rPr dirty="0" spc="-5"/>
              <a:t>Ratio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1299" y="1848274"/>
            <a:ext cx="4602480" cy="3582670"/>
            <a:chOff x="821299" y="1848274"/>
            <a:chExt cx="4602480" cy="3582670"/>
          </a:xfrm>
        </p:grpSpPr>
        <p:sp>
          <p:nvSpPr>
            <p:cNvPr id="4" name="object 4"/>
            <p:cNvSpPr/>
            <p:nvPr/>
          </p:nvSpPr>
          <p:spPr>
            <a:xfrm>
              <a:off x="821299" y="1848274"/>
              <a:ext cx="4602480" cy="3582670"/>
            </a:xfrm>
            <a:custGeom>
              <a:avLst/>
              <a:gdLst/>
              <a:ahLst/>
              <a:cxnLst/>
              <a:rect l="l" t="t" r="r" b="b"/>
              <a:pathLst>
                <a:path w="4602480" h="3582670">
                  <a:moveTo>
                    <a:pt x="4601999" y="3582599"/>
                  </a:moveTo>
                  <a:lnTo>
                    <a:pt x="0" y="3582599"/>
                  </a:lnTo>
                  <a:lnTo>
                    <a:pt x="0" y="0"/>
                  </a:lnTo>
                  <a:lnTo>
                    <a:pt x="4601999" y="0"/>
                  </a:lnTo>
                  <a:lnTo>
                    <a:pt x="4601999" y="3582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850" y="2275848"/>
              <a:ext cx="3190874" cy="30575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1299" y="1848274"/>
            <a:ext cx="4602480" cy="3582670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marL="256540">
              <a:lnSpc>
                <a:spcPct val="100000"/>
              </a:lnSpc>
              <a:spcBef>
                <a:spcPts val="610"/>
              </a:spcBef>
            </a:pPr>
            <a:r>
              <a:rPr dirty="0" sz="1600" spc="-40">
                <a:latin typeface="Arial MT"/>
                <a:cs typeface="Arial MT"/>
              </a:rPr>
              <a:t>Total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Success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Launched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for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site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KSC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LC-39A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 marL="3752850" marR="170180">
              <a:lnSpc>
                <a:spcPct val="100000"/>
              </a:lnSpc>
              <a:spcBef>
                <a:spcPts val="1035"/>
              </a:spcBef>
            </a:pPr>
            <a:r>
              <a:rPr dirty="0" sz="1400" spc="-5">
                <a:latin typeface="Arial MT"/>
                <a:cs typeface="Arial MT"/>
              </a:rPr>
              <a:t>Success  </a:t>
            </a:r>
            <a:r>
              <a:rPr dirty="0" sz="1400" spc="-5">
                <a:latin typeface="Arial MT"/>
                <a:cs typeface="Arial MT"/>
              </a:rPr>
              <a:t>Failure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0724" y="2485500"/>
            <a:ext cx="405850" cy="615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70674" y="1862499"/>
            <a:ext cx="5289550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dirty="0" sz="2200" spc="-5">
                <a:latin typeface="Consolas"/>
                <a:cs typeface="Consolas"/>
              </a:rPr>
              <a:t>KSLC-39A </a:t>
            </a:r>
            <a:r>
              <a:rPr dirty="0" sz="2200" spc="-5">
                <a:latin typeface="Arial MT"/>
                <a:cs typeface="Arial MT"/>
              </a:rPr>
              <a:t>has the highest </a:t>
            </a:r>
            <a:r>
              <a:rPr dirty="0" sz="2200">
                <a:latin typeface="Arial MT"/>
                <a:cs typeface="Arial MT"/>
              </a:rPr>
              <a:t>success rate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with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10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landing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successes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 i="1">
                <a:latin typeface="Arial"/>
                <a:cs typeface="Arial"/>
              </a:rPr>
              <a:t>(76.9%)</a:t>
            </a:r>
            <a:r>
              <a:rPr dirty="0" sz="2200" spc="-20" i="1">
                <a:latin typeface="Arial"/>
                <a:cs typeface="Arial"/>
              </a:rPr>
              <a:t> </a:t>
            </a:r>
            <a:r>
              <a:rPr dirty="0" sz="2200" spc="-5">
                <a:latin typeface="Arial MT"/>
                <a:cs typeface="Arial MT"/>
              </a:rPr>
              <a:t>and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3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landing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failures</a:t>
            </a:r>
            <a:r>
              <a:rPr dirty="0" sz="2200" spc="25">
                <a:latin typeface="Arial MT"/>
                <a:cs typeface="Arial MT"/>
              </a:rPr>
              <a:t> </a:t>
            </a:r>
            <a:r>
              <a:rPr dirty="0" sz="2200" spc="-5" i="1">
                <a:latin typeface="Arial"/>
                <a:cs typeface="Arial"/>
              </a:rPr>
              <a:t>(23.1%)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41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43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93008"/>
            <a:ext cx="1017524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"/>
              <a:t>Payload</a:t>
            </a:r>
            <a:r>
              <a:rPr dirty="0" sz="3400" spc="-15"/>
              <a:t> </a:t>
            </a:r>
            <a:r>
              <a:rPr dirty="0" sz="3400"/>
              <a:t>vs.</a:t>
            </a:r>
            <a:r>
              <a:rPr dirty="0" sz="3400" spc="-10"/>
              <a:t> </a:t>
            </a:r>
            <a:r>
              <a:rPr dirty="0" sz="3400" spc="-5"/>
              <a:t>Launch</a:t>
            </a:r>
            <a:r>
              <a:rPr dirty="0" sz="3400" spc="-10"/>
              <a:t> Outcome</a:t>
            </a:r>
            <a:r>
              <a:rPr dirty="0" sz="3400" spc="-15"/>
              <a:t> </a:t>
            </a:r>
            <a:r>
              <a:rPr dirty="0" sz="3400" spc="-10"/>
              <a:t>Scatter</a:t>
            </a:r>
            <a:r>
              <a:rPr dirty="0" sz="3400" spc="-15"/>
              <a:t> </a:t>
            </a:r>
            <a:r>
              <a:rPr dirty="0" sz="3400" spc="-10"/>
              <a:t>Plot</a:t>
            </a:r>
            <a:r>
              <a:rPr dirty="0" sz="3400" spc="-15"/>
              <a:t> </a:t>
            </a:r>
            <a:r>
              <a:rPr dirty="0" sz="3400" spc="-10"/>
              <a:t>for</a:t>
            </a:r>
            <a:r>
              <a:rPr dirty="0" sz="3400" spc="-15"/>
              <a:t> </a:t>
            </a:r>
            <a:r>
              <a:rPr dirty="0" sz="3400" spc="-5"/>
              <a:t>all</a:t>
            </a:r>
            <a:r>
              <a:rPr dirty="0" sz="3400" spc="-10"/>
              <a:t> </a:t>
            </a:r>
            <a:r>
              <a:rPr dirty="0" sz="3400"/>
              <a:t>sites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6229175" y="1335439"/>
            <a:ext cx="5286375" cy="663575"/>
            <a:chOff x="6229175" y="1335439"/>
            <a:chExt cx="5286375" cy="663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9175" y="1335439"/>
              <a:ext cx="5285950" cy="663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325" y="1373539"/>
              <a:ext cx="5171649" cy="54899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89400" y="1335439"/>
            <a:ext cx="5457825" cy="663575"/>
            <a:chOff x="689400" y="1335439"/>
            <a:chExt cx="5457825" cy="6635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400" y="1335439"/>
              <a:ext cx="5457825" cy="663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550" y="1373539"/>
              <a:ext cx="5343524" cy="5490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32650" y="5648674"/>
            <a:ext cx="998537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These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figures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show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that</a:t>
            </a:r>
            <a:r>
              <a:rPr dirty="0" sz="2200" spc="50">
                <a:latin typeface="Arial MT"/>
                <a:cs typeface="Arial MT"/>
              </a:rPr>
              <a:t> </a:t>
            </a:r>
            <a:r>
              <a:rPr dirty="0" sz="2200" b="1">
                <a:latin typeface="Arial"/>
                <a:cs typeface="Arial"/>
              </a:rPr>
              <a:t>the</a:t>
            </a:r>
            <a:r>
              <a:rPr dirty="0" sz="2200" spc="-5" b="1">
                <a:latin typeface="Arial"/>
                <a:cs typeface="Arial"/>
              </a:rPr>
              <a:t> launch</a:t>
            </a:r>
            <a:r>
              <a:rPr dirty="0" sz="2200" spc="-1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success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rate</a:t>
            </a:r>
            <a:r>
              <a:rPr dirty="0" sz="2200" spc="20" b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(class</a:t>
            </a:r>
            <a:r>
              <a:rPr dirty="0" sz="2000" spc="-5" i="1">
                <a:latin typeface="Arial"/>
                <a:cs typeface="Arial"/>
              </a:rPr>
              <a:t> 1)</a:t>
            </a:r>
            <a:r>
              <a:rPr dirty="0" sz="2000" spc="45" i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for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low</a:t>
            </a:r>
            <a:r>
              <a:rPr dirty="0" sz="2200" spc="-1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weighted 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payloads</a:t>
            </a:r>
            <a:r>
              <a:rPr dirty="0" sz="1600" spc="-5" b="1" i="1">
                <a:latin typeface="Arial"/>
                <a:cs typeface="Arial"/>
              </a:rPr>
              <a:t>(0-5000 kg)</a:t>
            </a:r>
            <a:r>
              <a:rPr dirty="0" sz="1600" spc="160" b="1" i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is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higher</a:t>
            </a:r>
            <a:r>
              <a:rPr dirty="0" sz="2200" spc="20" b="1">
                <a:latin typeface="Arial"/>
                <a:cs typeface="Arial"/>
              </a:rPr>
              <a:t> </a:t>
            </a:r>
            <a:r>
              <a:rPr dirty="0" sz="2200" spc="-5">
                <a:latin typeface="Arial MT"/>
                <a:cs typeface="Arial MT"/>
              </a:rPr>
              <a:t>than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that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of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heavy weighted </a:t>
            </a:r>
            <a:r>
              <a:rPr dirty="0" sz="2200">
                <a:latin typeface="Arial MT"/>
                <a:cs typeface="Arial MT"/>
              </a:rPr>
              <a:t>payloads</a:t>
            </a:r>
            <a:r>
              <a:rPr dirty="0" sz="1600" i="1">
                <a:latin typeface="Arial"/>
                <a:cs typeface="Arial"/>
              </a:rPr>
              <a:t>(5000-10000</a:t>
            </a:r>
            <a:r>
              <a:rPr dirty="0" sz="1600" spc="-5" i="1">
                <a:latin typeface="Arial"/>
                <a:cs typeface="Arial"/>
              </a:rPr>
              <a:t> kg)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9400" y="1884447"/>
            <a:ext cx="5457825" cy="3781425"/>
            <a:chOff x="689400" y="1884447"/>
            <a:chExt cx="5457825" cy="37814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400" y="1884447"/>
              <a:ext cx="5457825" cy="3780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550" y="1922547"/>
              <a:ext cx="5343524" cy="366657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229175" y="1884450"/>
            <a:ext cx="5286375" cy="3781425"/>
            <a:chOff x="6229175" y="1884450"/>
            <a:chExt cx="5286375" cy="378142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9175" y="1884450"/>
              <a:ext cx="5285950" cy="3780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325" y="1922550"/>
              <a:ext cx="5171649" cy="3666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212" y="1551087"/>
            <a:ext cx="5022850" cy="4554855"/>
            <a:chOff x="765212" y="1551087"/>
            <a:chExt cx="5022850" cy="4554855"/>
          </a:xfrm>
        </p:grpSpPr>
        <p:sp>
          <p:nvSpPr>
            <p:cNvPr id="3" name="object 3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9961" y="4421748"/>
              <a:ext cx="2752724" cy="1504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261" y="1727198"/>
              <a:ext cx="4810125" cy="2590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82473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Classificatio</a:t>
            </a:r>
            <a:r>
              <a:rPr dirty="0"/>
              <a:t>n</a:t>
            </a:r>
            <a:r>
              <a:rPr dirty="0" spc="-210"/>
              <a:t> </a:t>
            </a:r>
            <a:r>
              <a:rPr dirty="0" spc="-5"/>
              <a:t>Accuracy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6087600" y="1570073"/>
            <a:ext cx="4537710" cy="2727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6223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In the test </a:t>
            </a:r>
            <a:r>
              <a:rPr dirty="0" sz="2200">
                <a:latin typeface="Arial MT"/>
                <a:cs typeface="Arial MT"/>
              </a:rPr>
              <a:t>set, </a:t>
            </a:r>
            <a:r>
              <a:rPr dirty="0" sz="2200" b="1">
                <a:latin typeface="Arial"/>
                <a:cs typeface="Arial"/>
              </a:rPr>
              <a:t>the </a:t>
            </a:r>
            <a:r>
              <a:rPr dirty="0" sz="2200" spc="-5" b="1">
                <a:latin typeface="Arial"/>
                <a:cs typeface="Arial"/>
              </a:rPr>
              <a:t>accuracy of all </a:t>
            </a:r>
            <a:r>
              <a:rPr dirty="0" sz="2200" spc="-6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models </a:t>
            </a:r>
            <a:r>
              <a:rPr dirty="0" sz="2200" spc="-5">
                <a:latin typeface="Arial MT"/>
                <a:cs typeface="Arial MT"/>
              </a:rPr>
              <a:t>was </a:t>
            </a:r>
            <a:r>
              <a:rPr dirty="0" sz="2200">
                <a:latin typeface="Arial MT"/>
                <a:cs typeface="Arial MT"/>
              </a:rPr>
              <a:t>virtually </a:t>
            </a:r>
            <a:r>
              <a:rPr dirty="0" sz="2200" spc="-5">
                <a:latin typeface="Arial MT"/>
                <a:cs typeface="Arial MT"/>
              </a:rPr>
              <a:t>the </a:t>
            </a:r>
            <a:r>
              <a:rPr dirty="0" sz="2200" spc="-5" b="1">
                <a:latin typeface="Arial"/>
                <a:cs typeface="Arial"/>
              </a:rPr>
              <a:t>same </a:t>
            </a:r>
            <a:r>
              <a:rPr dirty="0" sz="2200" spc="-5">
                <a:latin typeface="Arial MT"/>
                <a:cs typeface="Arial MT"/>
              </a:rPr>
              <a:t>at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 b="1">
                <a:latin typeface="Arial"/>
                <a:cs typeface="Arial"/>
              </a:rPr>
              <a:t>83.33%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It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should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be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noted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that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test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size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was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small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at 18.</a:t>
            </a:r>
            <a:endParaRPr sz="2200">
              <a:latin typeface="Arial MT"/>
              <a:cs typeface="Arial MT"/>
            </a:endParaRPr>
          </a:p>
          <a:p>
            <a:pPr marL="199390" marR="11303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Therefore,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more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data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is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needed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to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determine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optimal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model.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54965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Confusion</a:t>
            </a:r>
            <a:r>
              <a:rPr dirty="0" spc="-90"/>
              <a:t> </a:t>
            </a:r>
            <a:r>
              <a:rPr dirty="0"/>
              <a:t>Matrix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5212" y="1551087"/>
            <a:ext cx="5022850" cy="4554855"/>
            <a:chOff x="765212" y="1551087"/>
            <a:chExt cx="5022850" cy="4554855"/>
          </a:xfrm>
        </p:grpSpPr>
        <p:sp>
          <p:nvSpPr>
            <p:cNvPr id="4" name="object 4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425" y="2109225"/>
              <a:ext cx="4295774" cy="34385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087600" y="1570073"/>
            <a:ext cx="5067935" cy="4404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71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confusion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matrix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is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same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for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all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models </a:t>
            </a:r>
            <a:r>
              <a:rPr dirty="0" sz="2200" spc="-5">
                <a:latin typeface="Arial MT"/>
                <a:cs typeface="Arial MT"/>
              </a:rPr>
              <a:t>because all </a:t>
            </a:r>
            <a:r>
              <a:rPr dirty="0" sz="2200">
                <a:latin typeface="Arial MT"/>
                <a:cs typeface="Arial MT"/>
              </a:rPr>
              <a:t>models </a:t>
            </a:r>
            <a:r>
              <a:rPr dirty="0" sz="2200" spc="-5">
                <a:latin typeface="Arial MT"/>
                <a:cs typeface="Arial MT"/>
              </a:rPr>
              <a:t>performed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same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for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test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set.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The </a:t>
            </a:r>
            <a:r>
              <a:rPr dirty="0" sz="2200">
                <a:latin typeface="Arial MT"/>
                <a:cs typeface="Arial MT"/>
              </a:rPr>
              <a:t>models </a:t>
            </a:r>
            <a:r>
              <a:rPr dirty="0" sz="2200" spc="-5">
                <a:latin typeface="Arial MT"/>
                <a:cs typeface="Arial MT"/>
              </a:rPr>
              <a:t>predicted 12 </a:t>
            </a:r>
            <a:r>
              <a:rPr dirty="0" sz="2200">
                <a:latin typeface="Arial MT"/>
                <a:cs typeface="Arial MT"/>
              </a:rPr>
              <a:t>successful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landings when the true label was </a:t>
            </a:r>
            <a:r>
              <a:rPr dirty="0" sz="2200">
                <a:latin typeface="Arial MT"/>
                <a:cs typeface="Arial MT"/>
              </a:rPr>
              <a:t> successful </a:t>
            </a:r>
            <a:r>
              <a:rPr dirty="0" sz="2200" spc="-5">
                <a:latin typeface="Arial MT"/>
                <a:cs typeface="Arial MT"/>
              </a:rPr>
              <a:t>and </a:t>
            </a:r>
            <a:r>
              <a:rPr dirty="0" sz="2200">
                <a:latin typeface="Arial MT"/>
                <a:cs typeface="Arial MT"/>
              </a:rPr>
              <a:t>3 </a:t>
            </a:r>
            <a:r>
              <a:rPr dirty="0" sz="2200" spc="-5">
                <a:latin typeface="Arial MT"/>
                <a:cs typeface="Arial MT"/>
              </a:rPr>
              <a:t>failed landings when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 true label was failure. But there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were also </a:t>
            </a:r>
            <a:r>
              <a:rPr dirty="0" sz="2200">
                <a:latin typeface="Arial MT"/>
                <a:cs typeface="Arial MT"/>
              </a:rPr>
              <a:t>3 </a:t>
            </a:r>
            <a:r>
              <a:rPr dirty="0" sz="2200" spc="-5">
                <a:latin typeface="Arial MT"/>
                <a:cs typeface="Arial MT"/>
              </a:rPr>
              <a:t>predictions that </a:t>
            </a:r>
            <a:r>
              <a:rPr dirty="0" sz="2200">
                <a:latin typeface="Arial MT"/>
                <a:cs typeface="Arial MT"/>
              </a:rPr>
              <a:t>said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successful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landings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when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true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label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was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failure</a:t>
            </a:r>
            <a:r>
              <a:rPr dirty="0" sz="2200" spc="15">
                <a:latin typeface="Arial MT"/>
                <a:cs typeface="Arial MT"/>
              </a:rPr>
              <a:t> </a:t>
            </a:r>
            <a:r>
              <a:rPr dirty="0" sz="2200" i="1">
                <a:latin typeface="Arial"/>
                <a:cs typeface="Arial"/>
              </a:rPr>
              <a:t>(false</a:t>
            </a:r>
            <a:r>
              <a:rPr dirty="0" sz="2200" spc="-10" i="1">
                <a:latin typeface="Arial"/>
                <a:cs typeface="Arial"/>
              </a:rPr>
              <a:t> </a:t>
            </a:r>
            <a:r>
              <a:rPr dirty="0" sz="2200" spc="-5" i="1">
                <a:latin typeface="Arial"/>
                <a:cs typeface="Arial"/>
              </a:rPr>
              <a:t>positive)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199390" marR="102933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latin typeface="Arial MT"/>
                <a:cs typeface="Arial MT"/>
              </a:rPr>
              <a:t>Overall,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b="1">
                <a:latin typeface="Arial"/>
                <a:cs typeface="Arial"/>
              </a:rPr>
              <a:t>these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models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predict </a:t>
            </a:r>
            <a:r>
              <a:rPr dirty="0" sz="2200" spc="-59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successful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landings</a:t>
            </a:r>
            <a:r>
              <a:rPr dirty="0" sz="2200" spc="-5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45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16" y="1688298"/>
            <a:ext cx="10273030" cy="426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48069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As the number of flights increased,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 rate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increased, and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recently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it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exceeded 80%.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Orbital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types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SSO,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HEO,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GEO,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ES-L1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(100%).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to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railways,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highways,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coastline,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far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cities.</a:t>
            </a:r>
            <a:endParaRPr sz="2200">
              <a:latin typeface="Arial MT"/>
              <a:cs typeface="Arial MT"/>
            </a:endParaRPr>
          </a:p>
          <a:p>
            <a:pPr marL="199390" marR="104139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KSLC-39A</a:t>
            </a:r>
            <a:r>
              <a:rPr dirty="0" sz="2200" spc="-1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among all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  <a:p>
            <a:pPr marL="199390" marR="416559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launch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 rate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 low weighted payloads is higher than that of heavy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weighted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payloads.</a:t>
            </a:r>
            <a:endParaRPr sz="2200">
              <a:latin typeface="Arial MT"/>
              <a:cs typeface="Arial MT"/>
            </a:endParaRPr>
          </a:p>
          <a:p>
            <a:pPr marL="199390" marR="29146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 this dataset, all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models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have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same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accuracy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(83.33%),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but it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seems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that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more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is needed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determine 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optimal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due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small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size.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58445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Conclusions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58" y="1972298"/>
            <a:ext cx="6384290" cy="1203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SzPct val="140000"/>
              <a:buChar char="•"/>
              <a:tabLst>
                <a:tab pos="226695" algn="l"/>
              </a:tabLst>
            </a:pPr>
            <a:r>
              <a:rPr dirty="0" u="heavy" sz="20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r>
              <a:rPr dirty="0" u="heavy" sz="20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20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URL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3750">
              <a:latin typeface="Arial MT"/>
              <a:cs typeface="Arial MT"/>
            </a:endParaRPr>
          </a:p>
          <a:p>
            <a:pPr marL="226060" indent="-213995">
              <a:lnSpc>
                <a:spcPct val="100000"/>
              </a:lnSpc>
              <a:buClr>
                <a:srgbClr val="292929"/>
              </a:buClr>
              <a:buSzPct val="140000"/>
              <a:buChar char="•"/>
              <a:tabLst>
                <a:tab pos="226695" algn="l"/>
              </a:tabLst>
            </a:pPr>
            <a:r>
              <a:rPr dirty="0" u="heavy" sz="20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Coursera</a:t>
            </a:r>
            <a:r>
              <a:rPr dirty="0" u="heavy" sz="2000" spc="-1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Applied</a:t>
            </a:r>
            <a:r>
              <a:rPr dirty="0" u="heavy" sz="2000" spc="-2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Data</a:t>
            </a:r>
            <a:r>
              <a:rPr dirty="0" u="heavy" sz="20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Science</a:t>
            </a:r>
            <a:r>
              <a:rPr dirty="0" u="heavy" sz="2000" spc="-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Capstone</a:t>
            </a:r>
            <a:r>
              <a:rPr dirty="0" u="heavy" sz="20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Course</a:t>
            </a:r>
            <a:r>
              <a:rPr dirty="0" u="heavy" sz="2000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URL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98120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Appendix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80592" y="6396164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1B7D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417224"/>
            <a:ext cx="10542270" cy="4935855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200" spc="-5">
                <a:solidFill>
                  <a:srgbClr val="0B49CB"/>
                </a:solidFill>
                <a:latin typeface="Arial MT"/>
                <a:cs typeface="Arial MT"/>
              </a:rPr>
              <a:t>Executive</a:t>
            </a:r>
            <a:r>
              <a:rPr dirty="0" sz="2200" spc="-5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B49CB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2200">
              <a:latin typeface="Arial MT"/>
              <a:cs typeface="Arial MT"/>
            </a:endParaRPr>
          </a:p>
          <a:p>
            <a:pPr lvl="1" marL="698500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98500" algn="l"/>
              </a:tabLst>
            </a:pP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SpaceX</a:t>
            </a:r>
            <a:r>
              <a:rPr dirty="0" sz="1900" spc="-114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API</a:t>
            </a:r>
            <a:r>
              <a:rPr dirty="0" sz="1900" spc="-15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757070"/>
                </a:solidFill>
                <a:latin typeface="Arial MT"/>
                <a:cs typeface="Arial MT"/>
              </a:rPr>
              <a:t>&amp;</a:t>
            </a:r>
            <a:r>
              <a:rPr dirty="0" sz="1900" spc="-15">
                <a:solidFill>
                  <a:srgbClr val="757070"/>
                </a:solidFill>
                <a:latin typeface="Arial MT"/>
                <a:cs typeface="Arial MT"/>
              </a:rPr>
              <a:t> Web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 Scraping</a:t>
            </a:r>
            <a:r>
              <a:rPr dirty="0" sz="1900" spc="60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19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Falcon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9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9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9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and Falcon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9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Heavy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9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Launches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9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Records from</a:t>
            </a:r>
            <a:r>
              <a:rPr dirty="0" u="heavy" sz="19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9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Wikipedia</a:t>
            </a:r>
            <a:endParaRPr sz="19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757070"/>
              </a:buClr>
              <a:buFont typeface="Arial MT"/>
              <a:buChar char="•"/>
            </a:pPr>
            <a:endParaRPr sz="275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200">
              <a:latin typeface="Arial MT"/>
              <a:cs typeface="Arial MT"/>
            </a:endParaRPr>
          </a:p>
          <a:p>
            <a:pPr lvl="1" marL="698500" indent="-193040">
              <a:lnSpc>
                <a:spcPct val="100000"/>
              </a:lnSpc>
              <a:spcBef>
                <a:spcPts val="1415"/>
              </a:spcBef>
              <a:buChar char="•"/>
              <a:tabLst>
                <a:tab pos="698500" algn="l"/>
              </a:tabLst>
            </a:pP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Convert</a:t>
            </a:r>
            <a:r>
              <a:rPr dirty="0" sz="1900" spc="-15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outcomes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into</a:t>
            </a:r>
            <a:r>
              <a:rPr dirty="0" sz="1900" spc="-45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Training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Labels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with</a:t>
            </a:r>
            <a:r>
              <a:rPr dirty="0" sz="1900" spc="-15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the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booster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757070"/>
                </a:solidFill>
                <a:latin typeface="Arial MT"/>
                <a:cs typeface="Arial MT"/>
              </a:rPr>
              <a:t>successfully/unsuccessful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landed</a:t>
            </a:r>
            <a:endParaRPr sz="190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385"/>
              </a:spcBef>
              <a:buChar char="•"/>
              <a:tabLst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20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200">
              <a:latin typeface="Arial MT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200">
              <a:latin typeface="Arial MT"/>
              <a:cs typeface="Arial MT"/>
            </a:endParaRPr>
          </a:p>
          <a:p>
            <a:pPr lvl="1" marL="698500" indent="-193040">
              <a:lnSpc>
                <a:spcPts val="2095"/>
              </a:lnSpc>
              <a:spcBef>
                <a:spcPts val="1415"/>
              </a:spcBef>
              <a:buChar char="•"/>
              <a:tabLst>
                <a:tab pos="698500" algn="l"/>
              </a:tabLst>
            </a:pP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Find</a:t>
            </a:r>
            <a:r>
              <a:rPr dirty="0" sz="1900" spc="-15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best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Hyperparameter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for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SVM,</a:t>
            </a:r>
            <a:r>
              <a:rPr dirty="0" sz="1900" spc="-15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Classification</a:t>
            </a:r>
            <a:r>
              <a:rPr dirty="0" sz="1900" spc="-5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15">
                <a:solidFill>
                  <a:srgbClr val="757070"/>
                </a:solidFill>
                <a:latin typeface="Arial MT"/>
                <a:cs typeface="Arial MT"/>
              </a:rPr>
              <a:t>Trees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and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Logistic</a:t>
            </a:r>
            <a:r>
              <a:rPr dirty="0" sz="1900" spc="-1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757070"/>
                </a:solidFill>
                <a:latin typeface="Arial MT"/>
                <a:cs typeface="Arial MT"/>
              </a:rPr>
              <a:t>Regression</a:t>
            </a:r>
            <a:endParaRPr sz="1900">
              <a:latin typeface="Arial MT"/>
              <a:cs typeface="Arial MT"/>
            </a:endParaRPr>
          </a:p>
          <a:p>
            <a:pPr marL="10415905">
              <a:lnSpc>
                <a:spcPts val="1735"/>
              </a:lnSpc>
            </a:pPr>
            <a:r>
              <a:rPr dirty="0" sz="1600">
                <a:solidFill>
                  <a:srgbClr val="1B7DDB"/>
                </a:solidFill>
                <a:latin typeface="Arial MT"/>
                <a:cs typeface="Arial MT"/>
              </a:rPr>
              <a:t>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71653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6564" y="6083644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1B7DDB"/>
                </a:solidFill>
                <a:latin typeface="Arial MT"/>
                <a:cs typeface="Arial MT"/>
              </a:rPr>
              <a:t>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1056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</a:t>
            </a:r>
            <a:r>
              <a:rPr dirty="0" spc="-90"/>
              <a:t> </a:t>
            </a:r>
            <a:r>
              <a:rPr dirty="0" spc="-5"/>
              <a:t>Collection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08887" y="5288237"/>
            <a:ext cx="1255395" cy="1452245"/>
            <a:chOff x="1308887" y="5288237"/>
            <a:chExt cx="1255395" cy="14522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887" y="5288237"/>
              <a:ext cx="1255125" cy="14516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07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6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6" y="13277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70800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6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92817" y="5451312"/>
            <a:ext cx="687705" cy="10769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 MT"/>
                <a:cs typeface="Arial MT"/>
              </a:rPr>
              <a:t>Request  </a:t>
            </a:r>
            <a:r>
              <a:rPr dirty="0" sz="1400" spc="-5">
                <a:latin typeface="Arial MT"/>
                <a:cs typeface="Arial MT"/>
              </a:rPr>
              <a:t>data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from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SpaceX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API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72839" y="5288237"/>
            <a:ext cx="1255395" cy="1452245"/>
            <a:chOff x="2772839" y="5288237"/>
            <a:chExt cx="1255395" cy="14522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2839" y="5288237"/>
              <a:ext cx="1255125" cy="14516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34751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6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300" y="188553"/>
                  </a:lnTo>
                  <a:lnTo>
                    <a:pt x="1131300" y="1139245"/>
                  </a:lnTo>
                  <a:lnTo>
                    <a:pt x="1124564" y="1189371"/>
                  </a:lnTo>
                  <a:lnTo>
                    <a:pt x="1105557" y="1234412"/>
                  </a:lnTo>
                  <a:lnTo>
                    <a:pt x="1076074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6" y="13277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34751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300" y="188553"/>
                  </a:lnTo>
                  <a:lnTo>
                    <a:pt x="1131300" y="1139245"/>
                  </a:lnTo>
                  <a:lnTo>
                    <a:pt x="1124564" y="1189371"/>
                  </a:lnTo>
                  <a:lnTo>
                    <a:pt x="1105557" y="1234412"/>
                  </a:lnTo>
                  <a:lnTo>
                    <a:pt x="1076074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6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987788" y="5346537"/>
            <a:ext cx="823594" cy="1286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API</a:t>
            </a:r>
            <a:endParaRPr sz="1400">
              <a:latin typeface="Arial MT"/>
              <a:cs typeface="Arial MT"/>
            </a:endParaRPr>
          </a:p>
          <a:p>
            <a:pPr algn="ctr" marL="100965" marR="93345" indent="1905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Arial MT"/>
                <a:cs typeface="Arial MT"/>
              </a:rPr>
              <a:t>returns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SpaceX  data</a:t>
            </a:r>
            <a:endParaRPr sz="1400">
              <a:latin typeface="Arial MT"/>
              <a:cs typeface="Arial MT"/>
            </a:endParaRPr>
          </a:p>
          <a:p>
            <a:pPr algn="ctr" marL="1270">
              <a:lnSpc>
                <a:spcPts val="1585"/>
              </a:lnSpc>
            </a:pPr>
            <a:r>
              <a:rPr dirty="0" sz="1400" spc="-5">
                <a:latin typeface="Arial MT"/>
                <a:cs typeface="Arial MT"/>
              </a:rPr>
              <a:t>in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ts val="1664"/>
              </a:lnSpc>
            </a:pPr>
            <a:r>
              <a:rPr dirty="0" sz="1400" spc="-5">
                <a:latin typeface="Arial MT"/>
                <a:cs typeface="Arial MT"/>
              </a:rPr>
              <a:t>.JSON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36787" y="5288237"/>
            <a:ext cx="1255395" cy="1452245"/>
            <a:chOff x="4236787" y="5288237"/>
            <a:chExt cx="1255395" cy="145224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87" y="5288237"/>
              <a:ext cx="1255125" cy="14516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986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986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451736" y="5556087"/>
            <a:ext cx="825500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39395" marR="5080" indent="-227329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 MT"/>
                <a:cs typeface="Arial MT"/>
              </a:rPr>
              <a:t>Normalize  </a:t>
            </a:r>
            <a:r>
              <a:rPr dirty="0" sz="1400" spc="-5">
                <a:latin typeface="Arial MT"/>
                <a:cs typeface="Arial MT"/>
              </a:rPr>
              <a:t>data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into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ts val="1600"/>
              </a:lnSpc>
            </a:pPr>
            <a:r>
              <a:rPr dirty="0" sz="1400" spc="-5">
                <a:latin typeface="Arial MT"/>
                <a:cs typeface="Arial MT"/>
              </a:rPr>
              <a:t>CSV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30662" y="5933513"/>
            <a:ext cx="1939925" cy="152400"/>
            <a:chOff x="2430662" y="5933513"/>
            <a:chExt cx="1939925" cy="1524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662" y="5942612"/>
              <a:ext cx="475575" cy="1428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2099" y="5933513"/>
              <a:ext cx="305213" cy="12297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614" y="5942612"/>
              <a:ext cx="475575" cy="1428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6051" y="5933513"/>
              <a:ext cx="305213" cy="122971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260487" y="5288237"/>
            <a:ext cx="1255395" cy="1452245"/>
            <a:chOff x="6260487" y="5288237"/>
            <a:chExt cx="1255395" cy="145224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0487" y="5288237"/>
              <a:ext cx="1255125" cy="14516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23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3223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465588" y="5451312"/>
            <a:ext cx="84455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Get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HTML</a:t>
            </a:r>
            <a:endParaRPr sz="1400">
              <a:latin typeface="Arial MT"/>
              <a:cs typeface="Arial MT"/>
            </a:endParaRPr>
          </a:p>
          <a:p>
            <a:pPr algn="ctr" marL="22225" marR="13970">
              <a:lnSpc>
                <a:spcPts val="1650"/>
              </a:lnSpc>
              <a:spcBef>
                <a:spcPts val="65"/>
              </a:spcBef>
            </a:pPr>
            <a:r>
              <a:rPr dirty="0" sz="1400" spc="-5">
                <a:latin typeface="Arial MT"/>
                <a:cs typeface="Arial MT"/>
              </a:rPr>
              <a:t>Response  </a:t>
            </a:r>
            <a:r>
              <a:rPr dirty="0" sz="1400" spc="-5">
                <a:latin typeface="Arial MT"/>
                <a:cs typeface="Arial MT"/>
              </a:rPr>
              <a:t>from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Wikipedia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724439" y="5288237"/>
            <a:ext cx="1255395" cy="1452245"/>
            <a:chOff x="7724439" y="5288237"/>
            <a:chExt cx="1255395" cy="1452245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4439" y="5288237"/>
              <a:ext cx="1255125" cy="145162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786351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786351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8003379" y="5451312"/>
            <a:ext cx="697865" cy="10769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 indent="-2540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 MT"/>
                <a:cs typeface="Arial MT"/>
              </a:rPr>
              <a:t>Extract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data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using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beautiful  </a:t>
            </a:r>
            <a:r>
              <a:rPr dirty="0" sz="1400">
                <a:latin typeface="Arial MT"/>
                <a:cs typeface="Arial MT"/>
              </a:rPr>
              <a:t>soup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188387" y="5288237"/>
            <a:ext cx="1255395" cy="1452245"/>
            <a:chOff x="9188387" y="5288237"/>
            <a:chExt cx="1255395" cy="1452245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8387" y="5288237"/>
              <a:ext cx="1255125" cy="145162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250300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250300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9403336" y="5556087"/>
            <a:ext cx="825500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39395" marR="5080" indent="-227329">
              <a:lnSpc>
                <a:spcPts val="1650"/>
              </a:lnSpc>
              <a:spcBef>
                <a:spcPts val="180"/>
              </a:spcBef>
            </a:pPr>
            <a:r>
              <a:rPr dirty="0" sz="1400" spc="-5">
                <a:latin typeface="Arial MT"/>
                <a:cs typeface="Arial MT"/>
              </a:rPr>
              <a:t>Normalize  </a:t>
            </a:r>
            <a:r>
              <a:rPr dirty="0" sz="1400" spc="-5">
                <a:latin typeface="Arial MT"/>
                <a:cs typeface="Arial MT"/>
              </a:rPr>
              <a:t>data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into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ts val="1600"/>
              </a:lnSpc>
            </a:pPr>
            <a:r>
              <a:rPr dirty="0" sz="1400" spc="-5">
                <a:latin typeface="Arial MT"/>
                <a:cs typeface="Arial MT"/>
              </a:rPr>
              <a:t>CSV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4925" y="1839724"/>
            <a:ext cx="10228580" cy="332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63563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process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includes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combination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1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requests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SpaceX API and web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scraping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 from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table in the Wikipedia page of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SpaceX,</a:t>
            </a:r>
            <a:r>
              <a:rPr dirty="0" sz="22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 i="1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dirty="0" sz="2200" spc="-10" i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i="1">
                <a:solidFill>
                  <a:srgbClr val="292929"/>
                </a:solidFill>
                <a:latin typeface="Arial"/>
                <a:cs typeface="Arial"/>
              </a:rPr>
              <a:t>9</a:t>
            </a:r>
            <a:r>
              <a:rPr dirty="0" sz="2200" spc="-5" i="1">
                <a:solidFill>
                  <a:srgbClr val="292929"/>
                </a:solidFill>
                <a:latin typeface="Arial"/>
                <a:cs typeface="Arial"/>
              </a:rPr>
              <a:t> and Falcon</a:t>
            </a:r>
            <a:r>
              <a:rPr dirty="0" sz="2200" spc="-15" i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spc="-5" i="1">
                <a:solidFill>
                  <a:srgbClr val="292929"/>
                </a:solidFill>
                <a:latin typeface="Arial"/>
                <a:cs typeface="Arial"/>
              </a:rPr>
              <a:t>Heavy Launches </a:t>
            </a:r>
            <a:r>
              <a:rPr dirty="0" sz="2200" i="1">
                <a:solidFill>
                  <a:srgbClr val="292929"/>
                </a:solidFill>
                <a:latin typeface="Arial"/>
                <a:cs typeface="Arial"/>
              </a:rPr>
              <a:t>Records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lvl="1" marL="885190" marR="5080" indent="-382270">
              <a:lnSpc>
                <a:spcPct val="100000"/>
              </a:lnSpc>
              <a:spcBef>
                <a:spcPts val="5"/>
              </a:spcBef>
              <a:buChar char="○"/>
              <a:tabLst>
                <a:tab pos="884555" algn="l"/>
                <a:tab pos="88582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SpaceX API Data Columns: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FlightNumber, Date, BoosterVersion,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PayloadMass, Orbit, LaunchSite, Outcome, Flights, GridFins, Reused, </a:t>
            </a:r>
            <a:r>
              <a:rPr dirty="0" sz="2000" spc="-108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Legs,</a:t>
            </a:r>
            <a:r>
              <a:rPr dirty="0" sz="20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LandingPad,</a:t>
            </a:r>
            <a:r>
              <a:rPr dirty="0" sz="20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Block,</a:t>
            </a:r>
            <a:r>
              <a:rPr dirty="0" sz="20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ReusedCount,</a:t>
            </a:r>
            <a:r>
              <a:rPr dirty="0" sz="2000" spc="-1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Serial,</a:t>
            </a:r>
            <a:r>
              <a:rPr dirty="0" sz="20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Longitude,</a:t>
            </a:r>
            <a:r>
              <a:rPr dirty="0" sz="20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Latitude</a:t>
            </a:r>
            <a:endParaRPr sz="2000">
              <a:latin typeface="Consolas"/>
              <a:cs typeface="Consolas"/>
            </a:endParaRPr>
          </a:p>
          <a:p>
            <a:pPr lvl="1" marL="885190" marR="355600" indent="-382270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dirty="0" sz="2000" spc="-15">
                <a:solidFill>
                  <a:srgbClr val="292929"/>
                </a:solidFill>
                <a:latin typeface="Arial MT"/>
                <a:cs typeface="Arial MT"/>
              </a:rPr>
              <a:t> Web</a:t>
            </a:r>
            <a:r>
              <a:rPr dirty="0" sz="20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Scrape</a:t>
            </a:r>
            <a:r>
              <a:rPr dirty="0" sz="20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0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Columns:</a:t>
            </a:r>
            <a:r>
              <a:rPr dirty="0" sz="200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Flight</a:t>
            </a:r>
            <a:r>
              <a:rPr dirty="0" sz="20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No.,</a:t>
            </a:r>
            <a:r>
              <a:rPr dirty="0" sz="20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Launch</a:t>
            </a:r>
            <a:r>
              <a:rPr dirty="0" sz="2000" spc="-1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site,</a:t>
            </a:r>
            <a:r>
              <a:rPr dirty="0" sz="2000" spc="-1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Payload, </a:t>
            </a:r>
            <a:r>
              <a:rPr dirty="0" sz="2000" spc="-1085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PayloadMass, Orbit, Customer, Launch outcome, Version Booster, </a:t>
            </a:r>
            <a:r>
              <a:rPr dirty="0" sz="200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Booster</a:t>
            </a:r>
            <a:r>
              <a:rPr dirty="0" sz="2000" spc="-1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landing, Date,</a:t>
            </a:r>
            <a:r>
              <a:rPr dirty="0" sz="2000" spc="-1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Consolas"/>
                <a:cs typeface="Consolas"/>
              </a:rPr>
              <a:t>Time</a:t>
            </a:r>
            <a:endParaRPr sz="2000">
              <a:latin typeface="Consolas"/>
              <a:cs typeface="Consolas"/>
            </a:endParaRPr>
          </a:p>
          <a:p>
            <a:pPr algn="ctr" marR="124460">
              <a:lnSpc>
                <a:spcPct val="100000"/>
              </a:lnSpc>
              <a:spcBef>
                <a:spcPts val="1275"/>
              </a:spcBef>
              <a:tabLst>
                <a:tab pos="4836160" algn="l"/>
              </a:tabLst>
            </a:pPr>
            <a:r>
              <a:rPr dirty="0" sz="2000" spc="-5" i="1">
                <a:latin typeface="Arial"/>
                <a:cs typeface="Arial"/>
              </a:rPr>
              <a:t>SpaceX</a:t>
            </a:r>
            <a:r>
              <a:rPr dirty="0" sz="2000" spc="-80" i="1">
                <a:latin typeface="Arial"/>
                <a:cs typeface="Arial"/>
              </a:rPr>
              <a:t> </a:t>
            </a:r>
            <a:r>
              <a:rPr dirty="0" sz="2000" spc="-5" i="1">
                <a:latin typeface="Arial"/>
                <a:cs typeface="Arial"/>
              </a:rPr>
              <a:t>API	</a:t>
            </a:r>
            <a:r>
              <a:rPr dirty="0" sz="2000" spc="-15" i="1">
                <a:latin typeface="Arial"/>
                <a:cs typeface="Arial"/>
              </a:rPr>
              <a:t>Web</a:t>
            </a:r>
            <a:r>
              <a:rPr dirty="0" sz="2000" spc="-50" i="1">
                <a:latin typeface="Arial"/>
                <a:cs typeface="Arial"/>
              </a:rPr>
              <a:t> </a:t>
            </a:r>
            <a:r>
              <a:rPr dirty="0" sz="2000" spc="-5" i="1">
                <a:latin typeface="Arial"/>
                <a:cs typeface="Arial"/>
              </a:rPr>
              <a:t>Scraping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382262" y="5933513"/>
            <a:ext cx="1939925" cy="152400"/>
            <a:chOff x="7382262" y="5933513"/>
            <a:chExt cx="1939925" cy="152400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2262" y="5942612"/>
              <a:ext cx="475575" cy="1428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3699" y="5933513"/>
              <a:ext cx="305213" cy="12297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6214" y="5942612"/>
              <a:ext cx="475575" cy="1428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7651" y="5933513"/>
              <a:ext cx="305213" cy="122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3189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</a:t>
            </a:r>
            <a:r>
              <a:rPr dirty="0" spc="-30"/>
              <a:t> </a:t>
            </a:r>
            <a:r>
              <a:rPr dirty="0" spc="-5"/>
              <a:t>Collection</a:t>
            </a:r>
            <a:r>
              <a:rPr dirty="0" spc="-25"/>
              <a:t> </a:t>
            </a:r>
            <a:r>
              <a:rPr dirty="0"/>
              <a:t>–</a:t>
            </a:r>
            <a:r>
              <a:rPr dirty="0" spc="-25"/>
              <a:t> </a:t>
            </a:r>
            <a:r>
              <a:rPr dirty="0" spc="-10"/>
              <a:t>SpaceX</a:t>
            </a:r>
            <a:r>
              <a:rPr dirty="0" spc="-229"/>
              <a:t> </a:t>
            </a:r>
            <a:r>
              <a:rPr dirty="0" spc="-5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3025" y="1533547"/>
            <a:ext cx="45370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1.Requesting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rocket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launch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data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from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SpaceX</a:t>
            </a:r>
            <a:r>
              <a:rPr dirty="0" sz="1600" spc="-10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API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762" y="1868850"/>
            <a:ext cx="3952874" cy="7810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025" y="2855072"/>
            <a:ext cx="34556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2.Converting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Response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JSON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775" y="3330650"/>
            <a:ext cx="2857499" cy="238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3025" y="3747946"/>
            <a:ext cx="35109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3.Using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custom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functions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clean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data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2775" y="4197524"/>
            <a:ext cx="1895475" cy="1055370"/>
            <a:chOff x="1002775" y="4197524"/>
            <a:chExt cx="1895475" cy="10553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75" y="4197524"/>
              <a:ext cx="1895474" cy="5238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775" y="4728411"/>
              <a:ext cx="1638299" cy="52387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019225" y="4175900"/>
            <a:ext cx="1695450" cy="1076960"/>
            <a:chOff x="3019225" y="4175900"/>
            <a:chExt cx="1695450" cy="10769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9225" y="4175900"/>
              <a:ext cx="1695449" cy="523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225" y="4728401"/>
              <a:ext cx="1695449" cy="5238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51874" y="1514297"/>
            <a:ext cx="56673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4.Combining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the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columns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dictionary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create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data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frame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03550" y="1872250"/>
            <a:ext cx="4191000" cy="3231515"/>
            <a:chOff x="5903550" y="1872250"/>
            <a:chExt cx="4191000" cy="32315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3550" y="1872250"/>
              <a:ext cx="4190999" cy="29717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3550" y="4884200"/>
              <a:ext cx="3305174" cy="2190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751874" y="5297909"/>
            <a:ext cx="40430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5.Filtering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dataframe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exporting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CSV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3550" y="5664125"/>
            <a:ext cx="4629149" cy="1619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3550" y="5918725"/>
            <a:ext cx="3771899" cy="21907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2" name="object 22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3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12"/>
              </a:rPr>
              <a:t>GitHub</a:t>
            </a:r>
            <a:r>
              <a:rPr dirty="0" u="heavy" sz="22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12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12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399" y="1899750"/>
            <a:ext cx="2933699" cy="180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399" y="2638650"/>
            <a:ext cx="3076574" cy="161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399" y="3358500"/>
            <a:ext cx="2543174" cy="190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025" y="1533547"/>
            <a:ext cx="4615815" cy="2384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00"/>
              </a:spcBef>
              <a:buSzPct val="93750"/>
              <a:buAutoNum type="arabicPeriod"/>
              <a:tabLst>
                <a:tab pos="182880" algn="l"/>
              </a:tabLst>
            </a:pPr>
            <a:r>
              <a:rPr dirty="0" sz="1600" spc="-5">
                <a:latin typeface="Arial MT"/>
                <a:cs typeface="Arial MT"/>
              </a:rPr>
              <a:t>Getting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response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from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HTML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AutoNum type="arabicPeriod"/>
            </a:pPr>
            <a:endParaRPr sz="1550">
              <a:latin typeface="Arial MT"/>
              <a:cs typeface="Arial MT"/>
            </a:endParaRPr>
          </a:p>
          <a:p>
            <a:pPr marL="182245" indent="-17018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dirty="0" sz="1600" spc="-5">
                <a:latin typeface="Arial MT"/>
                <a:cs typeface="Arial MT"/>
              </a:rPr>
              <a:t>Creating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BeautifulSoup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object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ts val="5440"/>
              </a:lnSpc>
              <a:spcBef>
                <a:spcPts val="525"/>
              </a:spcBef>
              <a:buSzPct val="93750"/>
              <a:buAutoNum type="arabicPeriod"/>
              <a:tabLst>
                <a:tab pos="182880" algn="l"/>
              </a:tabLst>
            </a:pPr>
            <a:r>
              <a:rPr dirty="0" sz="1600" spc="-5">
                <a:latin typeface="Arial MT"/>
                <a:cs typeface="Arial MT"/>
              </a:rPr>
              <a:t>Finding all tables and assigning the </a:t>
            </a:r>
            <a:r>
              <a:rPr dirty="0" sz="1600">
                <a:latin typeface="Arial MT"/>
                <a:cs typeface="Arial MT"/>
              </a:rPr>
              <a:t>result </a:t>
            </a:r>
            <a:r>
              <a:rPr dirty="0" sz="1600" spc="-5">
                <a:latin typeface="Arial MT"/>
                <a:cs typeface="Arial MT"/>
              </a:rPr>
              <a:t>to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list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4.Extracting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column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name one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by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one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2399" y="4096211"/>
            <a:ext cx="1323974" cy="209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2399" y="4389761"/>
            <a:ext cx="3190874" cy="647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51874" y="1514297"/>
            <a:ext cx="36709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5.Creating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empty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dictionary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with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keys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14425" y="1880500"/>
            <a:ext cx="2800350" cy="2662555"/>
            <a:chOff x="5914425" y="1880500"/>
            <a:chExt cx="2800350" cy="266255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425" y="1880500"/>
              <a:ext cx="2800349" cy="200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425" y="2111537"/>
              <a:ext cx="2586999" cy="390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425" y="2533100"/>
              <a:ext cx="2386974" cy="20097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751874" y="4679775"/>
            <a:ext cx="4933950" cy="88773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204"/>
              </a:spcBef>
              <a:buSzPct val="93750"/>
              <a:buAutoNum type="arabicPeriod" startAt="6"/>
              <a:tabLst>
                <a:tab pos="182880" algn="l"/>
              </a:tabLst>
            </a:pPr>
            <a:r>
              <a:rPr dirty="0" sz="1600" spc="-5">
                <a:latin typeface="Arial MT"/>
                <a:cs typeface="Arial MT"/>
              </a:rPr>
              <a:t>Fillin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5">
                <a:latin typeface="Arial MT"/>
                <a:cs typeface="Arial MT"/>
              </a:rPr>
              <a:t> u</a:t>
            </a:r>
            <a:r>
              <a:rPr dirty="0" sz="1600">
                <a:latin typeface="Arial MT"/>
                <a:cs typeface="Arial MT"/>
              </a:rPr>
              <a:t>p</a:t>
            </a:r>
            <a:r>
              <a:rPr dirty="0" sz="1600" spc="-5">
                <a:latin typeface="Arial MT"/>
                <a:cs typeface="Arial MT"/>
              </a:rPr>
              <a:t> th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Consolas"/>
                <a:cs typeface="Consolas"/>
              </a:rPr>
              <a:t>launch_dic</a:t>
            </a:r>
            <a:r>
              <a:rPr dirty="0" sz="1600">
                <a:latin typeface="Consolas"/>
                <a:cs typeface="Consolas"/>
              </a:rPr>
              <a:t>t</a:t>
            </a:r>
            <a:r>
              <a:rPr dirty="0" sz="1600" spc="-430">
                <a:latin typeface="Consolas"/>
                <a:cs typeface="Consolas"/>
              </a:rPr>
              <a:t> </a:t>
            </a:r>
            <a:r>
              <a:rPr dirty="0" sz="1600" spc="-5">
                <a:latin typeface="Arial MT"/>
                <a:cs typeface="Arial MT"/>
              </a:rPr>
              <a:t>wit</a:t>
            </a:r>
            <a:r>
              <a:rPr dirty="0" sz="1600">
                <a:latin typeface="Arial MT"/>
                <a:cs typeface="Arial MT"/>
              </a:rPr>
              <a:t>h</a:t>
            </a:r>
            <a:r>
              <a:rPr dirty="0" sz="1600" spc="-5">
                <a:latin typeface="Arial MT"/>
                <a:cs typeface="Arial MT"/>
              </a:rPr>
              <a:t> launc</a:t>
            </a:r>
            <a:r>
              <a:rPr dirty="0" sz="1600">
                <a:latin typeface="Arial MT"/>
                <a:cs typeface="Arial MT"/>
              </a:rPr>
              <a:t>h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records</a:t>
            </a:r>
            <a:endParaRPr sz="1600">
              <a:latin typeface="Arial MT"/>
              <a:cs typeface="Arial MT"/>
            </a:endParaRPr>
          </a:p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dirty="0" sz="1500" spc="-40" i="1">
                <a:latin typeface="Arial"/>
                <a:cs typeface="Arial"/>
              </a:rPr>
              <a:t>(Too</a:t>
            </a:r>
            <a:r>
              <a:rPr dirty="0" sz="1500" spc="-1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long</a:t>
            </a:r>
            <a:r>
              <a:rPr dirty="0" sz="1500" spc="-1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to</a:t>
            </a:r>
            <a:r>
              <a:rPr dirty="0" sz="1500" spc="-1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put</a:t>
            </a:r>
            <a:r>
              <a:rPr dirty="0" sz="1500" spc="-1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in here,</a:t>
            </a:r>
            <a:r>
              <a:rPr dirty="0" sz="1500" spc="-1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so</a:t>
            </a:r>
            <a:r>
              <a:rPr dirty="0" sz="1500" spc="-1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please</a:t>
            </a:r>
            <a:r>
              <a:rPr dirty="0" sz="1500" spc="-10" i="1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refer</a:t>
            </a:r>
            <a:r>
              <a:rPr dirty="0" sz="1500" spc="-5" i="1">
                <a:latin typeface="Arial"/>
                <a:cs typeface="Arial"/>
              </a:rPr>
              <a:t> to</a:t>
            </a:r>
            <a:r>
              <a:rPr dirty="0" sz="1500" spc="-1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the</a:t>
            </a:r>
            <a:r>
              <a:rPr dirty="0" sz="1500" spc="-10" i="1">
                <a:latin typeface="Arial"/>
                <a:cs typeface="Arial"/>
              </a:rPr>
              <a:t> </a:t>
            </a:r>
            <a:r>
              <a:rPr dirty="0" sz="1500" spc="-5" i="1">
                <a:latin typeface="Arial"/>
                <a:cs typeface="Arial"/>
              </a:rPr>
              <a:t>notebook)</a:t>
            </a:r>
            <a:endParaRPr sz="15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940"/>
              </a:spcBef>
              <a:buSzPct val="93750"/>
              <a:buAutoNum type="arabicPeriod" startAt="7"/>
              <a:tabLst>
                <a:tab pos="182880" algn="l"/>
              </a:tabLst>
            </a:pPr>
            <a:r>
              <a:rPr dirty="0" sz="1600" spc="-5">
                <a:latin typeface="Arial MT"/>
                <a:cs typeface="Arial MT"/>
              </a:rPr>
              <a:t>Creating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Dataframe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exporting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it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CSV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84900" y="5626050"/>
            <a:ext cx="3362325" cy="591185"/>
            <a:chOff x="5984900" y="5626050"/>
            <a:chExt cx="3362325" cy="59118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4900" y="5626050"/>
              <a:ext cx="2066924" cy="3428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84900" y="5988275"/>
              <a:ext cx="3362324" cy="228599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43036" y="482797"/>
            <a:ext cx="558228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</a:t>
            </a:r>
            <a:r>
              <a:rPr dirty="0" spc="-35"/>
              <a:t> </a:t>
            </a:r>
            <a:r>
              <a:rPr dirty="0" spc="-5"/>
              <a:t>Collection</a:t>
            </a:r>
            <a:r>
              <a:rPr dirty="0" spc="-35"/>
              <a:t> </a:t>
            </a:r>
            <a:r>
              <a:rPr dirty="0"/>
              <a:t>–</a:t>
            </a:r>
            <a:r>
              <a:rPr dirty="0" spc="-35"/>
              <a:t> </a:t>
            </a:r>
            <a:r>
              <a:rPr dirty="0" spc="-5"/>
              <a:t>Scraping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9" name="object 19"/>
          <p:cNvSpPr txBox="1"/>
          <p:nvPr/>
        </p:nvSpPr>
        <p:spPr>
          <a:xfrm>
            <a:off x="884925" y="6357890"/>
            <a:ext cx="1715135" cy="337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53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 sz="220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12"/>
              </a:rPr>
              <a:t>GitHub</a:t>
            </a:r>
            <a:r>
              <a:rPr dirty="0" u="heavy" sz="2200" spc="-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12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12"/>
              </a:rPr>
              <a:t>URL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ds-capstone-template-coursera</dc:title>
  <dcterms:created xsi:type="dcterms:W3CDTF">2022-12-16T19:59:39Z</dcterms:created>
  <dcterms:modified xsi:type="dcterms:W3CDTF">2022-12-16T19:59:39Z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